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73" r:id="rId8"/>
    <p:sldId id="274" r:id="rId9"/>
    <p:sldId id="263" r:id="rId10"/>
    <p:sldId id="276" r:id="rId11"/>
    <p:sldId id="264" r:id="rId12"/>
    <p:sldId id="277" r:id="rId13"/>
    <p:sldId id="275" r:id="rId14"/>
    <p:sldId id="265" r:id="rId15"/>
    <p:sldId id="279" r:id="rId16"/>
    <p:sldId id="266" r:id="rId17"/>
    <p:sldId id="282" r:id="rId18"/>
    <p:sldId id="268" r:id="rId19"/>
    <p:sldId id="269" r:id="rId20"/>
    <p:sldId id="270" r:id="rId21"/>
    <p:sldId id="271" r:id="rId22"/>
    <p:sldId id="281" r:id="rId23"/>
    <p:sldId id="27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57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Embo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6012" y="1904999"/>
            <a:ext cx="6938963" cy="1582271"/>
          </a:xfrm>
        </p:spPr>
        <p:txBody>
          <a:bodyPr anchor="b" anchorCtr="0"/>
          <a:lstStyle>
            <a:lvl1pPr>
              <a:lnSpc>
                <a:spcPct val="95000"/>
              </a:lnSpc>
              <a:defRPr sz="66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6013" y="3487271"/>
            <a:ext cx="6938961" cy="1143000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07741" y="5715000"/>
            <a:ext cx="21336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2659" y="5715000"/>
            <a:ext cx="28956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5715000"/>
            <a:ext cx="4572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AccentBott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4686766"/>
            <a:ext cx="7315200" cy="400705"/>
          </a:xfrm>
          <a:prstGeom prst="rect">
            <a:avLst/>
          </a:prstGeom>
        </p:spPr>
      </p:pic>
      <p:pic>
        <p:nvPicPr>
          <p:cNvPr id="10" name="Picture 9" descr="coverAccentTo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619136"/>
            <a:ext cx="7315200" cy="39138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scrollwork-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754083" y="673398"/>
            <a:ext cx="742950" cy="361950"/>
          </a:xfrm>
          <a:prstGeom prst="rect">
            <a:avLst/>
          </a:prstGeom>
          <a:noFill/>
        </p:spPr>
      </p:pic>
      <p:pic>
        <p:nvPicPr>
          <p:cNvPr id="15" name="Picture 3" descr="scrollwork-Bot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54083" y="5636584"/>
            <a:ext cx="742950" cy="361950"/>
          </a:xfrm>
          <a:prstGeom prst="rect">
            <a:avLst/>
          </a:prstGeom>
          <a:noFill/>
        </p:spPr>
      </p:pic>
      <p:pic>
        <p:nvPicPr>
          <p:cNvPr id="4099" name="Picture 3" descr="scrollwork-Bot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4169" y="5636584"/>
            <a:ext cx="742950" cy="361950"/>
          </a:xfrm>
          <a:prstGeom prst="rect">
            <a:avLst/>
          </a:prstGeom>
          <a:noFill/>
        </p:spPr>
      </p:pic>
      <p:pic>
        <p:nvPicPr>
          <p:cNvPr id="4098" name="Picture 2" descr="scrollwork-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4169" y="673398"/>
            <a:ext cx="742950" cy="3619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3429000" cy="137160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1121" y="914400"/>
            <a:ext cx="3108960" cy="4815841"/>
          </a:xfrm>
          <a:solidFill>
            <a:schemeClr val="bg2"/>
          </a:solidFill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667001"/>
            <a:ext cx="3429000" cy="2895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500"/>
              </a:spcBef>
              <a:buNone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buSzPct val="10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captionAcc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326341"/>
            <a:ext cx="3429000" cy="24030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scrollwork-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752600" y="565897"/>
            <a:ext cx="742950" cy="361950"/>
          </a:xfrm>
          <a:prstGeom prst="rect">
            <a:avLst/>
          </a:prstGeom>
          <a:noFill/>
        </p:spPr>
      </p:pic>
      <p:pic>
        <p:nvPicPr>
          <p:cNvPr id="15" name="Picture 3" descr="scrollwork-Bot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752600" y="4128247"/>
            <a:ext cx="742950" cy="361950"/>
          </a:xfrm>
          <a:prstGeom prst="rect">
            <a:avLst/>
          </a:prstGeom>
          <a:noFill/>
        </p:spPr>
      </p:pic>
      <p:pic>
        <p:nvPicPr>
          <p:cNvPr id="4099" name="Picture 3" descr="scrollwork-Bot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8450" y="4128247"/>
            <a:ext cx="742950" cy="361950"/>
          </a:xfrm>
          <a:prstGeom prst="rect">
            <a:avLst/>
          </a:prstGeom>
          <a:noFill/>
        </p:spPr>
      </p:pic>
      <p:pic>
        <p:nvPicPr>
          <p:cNvPr id="4098" name="Picture 2" descr="scrollwork-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8450" y="565897"/>
            <a:ext cx="742950" cy="3619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406153"/>
            <a:ext cx="6583680" cy="78441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780826"/>
            <a:ext cx="4572000" cy="3467548"/>
          </a:xfrm>
          <a:solidFill>
            <a:schemeClr val="bg2"/>
          </a:solidFill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5446059"/>
            <a:ext cx="7543800" cy="609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buSzPct val="10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6146" name="Picture 2" descr="captionLongAcc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0650" y="5204012"/>
            <a:ext cx="6362700" cy="2476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scrollwork-Botto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93402" y="4128247"/>
            <a:ext cx="742950" cy="361950"/>
          </a:xfrm>
          <a:prstGeom prst="rect">
            <a:avLst/>
          </a:prstGeom>
          <a:noFill/>
        </p:spPr>
      </p:pic>
      <p:pic>
        <p:nvPicPr>
          <p:cNvPr id="4099" name="Picture 3" descr="scrollwork-Botto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7649" y="4128247"/>
            <a:ext cx="742950" cy="361950"/>
          </a:xfrm>
          <a:prstGeom prst="rect">
            <a:avLst/>
          </a:prstGeom>
          <a:noFill/>
        </p:spPr>
      </p:pic>
      <p:pic>
        <p:nvPicPr>
          <p:cNvPr id="12" name="Picture 2" descr="scrollwork-To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993402" y="565897"/>
            <a:ext cx="742950" cy="361950"/>
          </a:xfrm>
          <a:prstGeom prst="rect">
            <a:avLst/>
          </a:prstGeom>
          <a:noFill/>
        </p:spPr>
      </p:pic>
      <p:pic>
        <p:nvPicPr>
          <p:cNvPr id="4098" name="Picture 2" descr="scrollwork-To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07649" y="565897"/>
            <a:ext cx="742950" cy="3619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406153"/>
            <a:ext cx="6583680" cy="78441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780826"/>
            <a:ext cx="2743200" cy="3467548"/>
          </a:xfrm>
          <a:solidFill>
            <a:schemeClr val="bg2"/>
          </a:solidFill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5446059"/>
            <a:ext cx="7543800" cy="609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buSzPct val="10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6146" name="Picture 2" descr="captionLongAcc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0650" y="5204012"/>
            <a:ext cx="6362700" cy="247650"/>
          </a:xfrm>
          <a:prstGeom prst="rect">
            <a:avLst/>
          </a:prstGeom>
          <a:noFill/>
        </p:spPr>
      </p:pic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4912659" y="780826"/>
            <a:ext cx="2743200" cy="3467548"/>
          </a:xfrm>
          <a:solidFill>
            <a:schemeClr val="bg2"/>
          </a:solidFill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ageAccent-Fu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89847"/>
            <a:ext cx="7953375" cy="304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084294"/>
            <a:ext cx="7543800" cy="3639670"/>
          </a:xfrm>
        </p:spPr>
        <p:txBody>
          <a:bodyPr vert="eaVert"/>
          <a:lstStyle>
            <a:lvl5pPr>
              <a:defRPr/>
            </a:lvl5pPr>
            <a:lvl6pPr marL="2286000">
              <a:defRPr/>
            </a:lvl6pPr>
            <a:lvl7pPr marL="2286000">
              <a:defRPr/>
            </a:lvl7pPr>
            <a:lvl8pPr marL="2286000">
              <a:defRPr/>
            </a:lvl8pPr>
            <a:lvl9pPr marL="2286000">
              <a:defRPr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922048"/>
            <a:ext cx="1676400" cy="4814888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922048"/>
            <a:ext cx="5638800" cy="481488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5122" name="Picture 2" descr="verticalAccen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6225" y="860612"/>
            <a:ext cx="247364" cy="493776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pageAccent-Fu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89847"/>
            <a:ext cx="7953375" cy="3048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Embo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519" y="4038600"/>
            <a:ext cx="6938963" cy="1174376"/>
          </a:xfrm>
        </p:spPr>
        <p:txBody>
          <a:bodyPr anchor="b" anchorCtr="0">
            <a:noAutofit/>
          </a:bodyPr>
          <a:lstStyle>
            <a:lvl1pPr>
              <a:lnSpc>
                <a:spcPct val="95000"/>
              </a:lnSpc>
              <a:defRPr sz="52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2520" y="5212977"/>
            <a:ext cx="6938961" cy="77544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07741" y="6214969"/>
            <a:ext cx="21336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2659" y="6214969"/>
            <a:ext cx="28956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6214969"/>
            <a:ext cx="457200" cy="275478"/>
          </a:xfrm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AccentBott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915801"/>
            <a:ext cx="7315200" cy="400705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1188720" y="1004455"/>
            <a:ext cx="6766560" cy="2729345"/>
          </a:xfrm>
          <a:solidFill>
            <a:schemeClr val="bg2"/>
          </a:solidFill>
          <a:ln w="127000">
            <a:solidFill>
              <a:schemeClr val="tx1"/>
            </a:solidFill>
            <a:miter lim="800000"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12" y="1904998"/>
            <a:ext cx="6938964" cy="158227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5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12" y="3487271"/>
            <a:ext cx="6938960" cy="11430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SzPct val="100000"/>
              <a:buFont typeface="Wingdings" pitchFamily="2" charset="2"/>
              <a:buNone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SectionAccentT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618488"/>
            <a:ext cx="7315200" cy="356382"/>
          </a:xfrm>
          <a:prstGeom prst="rect">
            <a:avLst/>
          </a:prstGeom>
          <a:noFill/>
        </p:spPr>
      </p:pic>
      <p:pic>
        <p:nvPicPr>
          <p:cNvPr id="1027" name="Picture 3" descr="SectionAccentBot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690872"/>
            <a:ext cx="7315200" cy="356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ageAccent-Fu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89847"/>
            <a:ext cx="7953375" cy="304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84293"/>
            <a:ext cx="3429000" cy="3639312"/>
          </a:xfrm>
        </p:spPr>
        <p:txBody>
          <a:bodyPr>
            <a:normAutofit/>
          </a:bodyPr>
          <a:lstStyle>
            <a:lvl1pPr marL="282575" indent="-282575">
              <a:defRPr sz="2000"/>
            </a:lvl1pPr>
            <a:lvl2pPr marL="573088" indent="-282575">
              <a:defRPr sz="1800"/>
            </a:lvl2pPr>
            <a:lvl3pPr marL="855663" indent="-282575">
              <a:defRPr sz="18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3425" indent="-282575">
              <a:defRPr sz="1800"/>
            </a:lvl7pPr>
            <a:lvl8pPr marL="2286000" indent="-282575">
              <a:defRPr sz="1800"/>
            </a:lvl8pPr>
            <a:lvl9pPr marL="2568575" indent="-282575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6106" y="2084293"/>
            <a:ext cx="3429000" cy="3639312"/>
          </a:xfrm>
        </p:spPr>
        <p:txBody>
          <a:bodyPr>
            <a:normAutofit/>
          </a:bodyPr>
          <a:lstStyle>
            <a:lvl1pPr marL="282575" indent="-282575">
              <a:defRPr sz="2000"/>
            </a:lvl1pPr>
            <a:lvl2pPr marL="573088" indent="-282575">
              <a:defRPr sz="1800"/>
            </a:lvl2pPr>
            <a:lvl3pPr marL="855663" indent="-282575">
              <a:defRPr sz="18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5013" indent="-282575">
              <a:defRPr sz="1800"/>
            </a:lvl7pPr>
            <a:lvl8pPr marL="2287588" indent="-282575">
              <a:defRPr sz="1800"/>
            </a:lvl8pPr>
            <a:lvl9pPr marL="2568575" indent="-2809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ageAccent-Fu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89847"/>
            <a:ext cx="7953375" cy="304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1100" y="1839913"/>
            <a:ext cx="2743200" cy="903287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971800"/>
            <a:ext cx="3429000" cy="2751804"/>
          </a:xfrm>
        </p:spPr>
        <p:txBody>
          <a:bodyPr>
            <a:normAutofit/>
          </a:bodyPr>
          <a:lstStyle>
            <a:lvl1pPr marL="282575" indent="-282575">
              <a:defRPr sz="1800"/>
            </a:lvl1pPr>
            <a:lvl2pPr marL="573088" indent="-282575">
              <a:defRPr sz="1800"/>
            </a:lvl2pPr>
            <a:lvl3pPr marL="855663" indent="-282575">
              <a:defRPr sz="1800"/>
            </a:lvl3pPr>
            <a:lvl4pPr marL="1146175" indent="-282575">
              <a:defRPr sz="1800"/>
            </a:lvl4pPr>
            <a:lvl5pPr marL="1430338" indent="-284163">
              <a:defRPr sz="1800"/>
            </a:lvl5pPr>
            <a:lvl6pPr marL="1712913" indent="-282575">
              <a:defRPr sz="1600"/>
            </a:lvl6pPr>
            <a:lvl7pPr marL="2003425" indent="-282575">
              <a:defRPr sz="1600"/>
            </a:lvl7pPr>
            <a:lvl8pPr marL="2286000" indent="-282575">
              <a:defRPr sz="1600"/>
            </a:lvl8pPr>
            <a:lvl9pPr marL="2568575" indent="-282575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9006" y="1839913"/>
            <a:ext cx="2743200" cy="903287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6106" y="2971800"/>
            <a:ext cx="3429000" cy="2751804"/>
          </a:xfrm>
        </p:spPr>
        <p:txBody>
          <a:bodyPr>
            <a:normAutofit/>
          </a:bodyPr>
          <a:lstStyle>
            <a:lvl1pPr marL="282575" indent="-282575">
              <a:defRPr sz="1800"/>
            </a:lvl1pPr>
            <a:lvl2pPr marL="573088" indent="-282575">
              <a:defRPr sz="1800"/>
            </a:lvl2pPr>
            <a:lvl3pPr marL="855663" indent="-282575">
              <a:defRPr sz="18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600"/>
            </a:lvl6pPr>
            <a:lvl7pPr marL="2003425" indent="-282575">
              <a:defRPr sz="1600"/>
            </a:lvl7pPr>
            <a:lvl8pPr marL="2286000" indent="-282575">
              <a:defRPr sz="1600"/>
            </a:lvl8pPr>
            <a:lvl9pPr marL="2568575" indent="-282575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2050" name="Picture 2" descr="comparisonRu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7775" y="2686050"/>
            <a:ext cx="2609850" cy="133350"/>
          </a:xfrm>
          <a:prstGeom prst="rect">
            <a:avLst/>
          </a:prstGeom>
          <a:noFill/>
        </p:spPr>
      </p:pic>
      <p:pic>
        <p:nvPicPr>
          <p:cNvPr id="12" name="Picture 2" descr="comparisonRu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5681" y="2686050"/>
            <a:ext cx="2609850" cy="1333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ageAccent-Fu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89847"/>
            <a:ext cx="7953375" cy="304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3429000" cy="137160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6106" y="914400"/>
            <a:ext cx="3429000" cy="4815841"/>
          </a:xfrm>
        </p:spPr>
        <p:txBody>
          <a:bodyPr>
            <a:normAutofit/>
          </a:bodyPr>
          <a:lstStyle>
            <a:lvl1pPr marL="341313" indent="-341313">
              <a:defRPr sz="2200"/>
            </a:lvl1pPr>
            <a:lvl2pPr marL="631825" indent="-284163">
              <a:defRPr sz="2000"/>
            </a:lvl2pPr>
            <a:lvl3pPr marL="914400" indent="-284163">
              <a:defRPr sz="1800"/>
            </a:lvl3pPr>
            <a:lvl4pPr marL="1196975" indent="-284163">
              <a:defRPr sz="1800"/>
            </a:lvl4pPr>
            <a:lvl5pPr marL="1487488" indent="-284163">
              <a:defRPr sz="1800"/>
            </a:lvl5pPr>
            <a:lvl6pPr marL="1770063" indent="-284163">
              <a:defRPr sz="1800"/>
            </a:lvl6pPr>
            <a:lvl7pPr marL="2060575" indent="-284163">
              <a:defRPr sz="1800"/>
            </a:lvl7pPr>
            <a:lvl8pPr marL="2344738" indent="-284163">
              <a:defRPr sz="1800"/>
            </a:lvl8pPr>
            <a:lvl9pPr marL="2627313" indent="-284163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667001"/>
            <a:ext cx="3429000" cy="2895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  <p:pic>
        <p:nvPicPr>
          <p:cNvPr id="3074" name="Picture 2" descr="captionAccen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26341"/>
            <a:ext cx="3429000" cy="24030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Edging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0100" y="381000"/>
            <a:ext cx="7543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84294"/>
            <a:ext cx="6949440" cy="3639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118412"/>
            <a:ext cx="2133600" cy="275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28EAFA9-7502-42D3-9B79-C38E938C236F}" type="datetimeFigureOut">
              <a:rPr lang="en-US" smtClean="0"/>
              <a:t>3/31/15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18412"/>
            <a:ext cx="2895600" cy="275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6118412"/>
            <a:ext cx="457200" cy="275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77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SzPct val="100000"/>
        <a:buFont typeface="Wingdings" pitchFamily="2" charset="2"/>
        <a:buChar char="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Clr>
          <a:schemeClr val="tx1">
            <a:lumMod val="60000"/>
            <a:lumOff val="40000"/>
          </a:schemeClr>
        </a:buClr>
        <a:buSzPct val="100000"/>
        <a:buFont typeface="Wingdings" pitchFamily="2" charset="2"/>
        <a:buChar char="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SzPct val="100000"/>
        <a:buFont typeface="Wingdings" pitchFamily="2" charset="2"/>
        <a:buChar char="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500"/>
        </a:spcBef>
        <a:buClr>
          <a:schemeClr val="tx1">
            <a:lumMod val="60000"/>
            <a:lumOff val="40000"/>
          </a:schemeClr>
        </a:buClr>
        <a:buSzPct val="100000"/>
        <a:buFont typeface="Wingdings" pitchFamily="2" charset="2"/>
        <a:buChar char="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500"/>
        </a:spcBef>
        <a:buSzPct val="100000"/>
        <a:buFont typeface="Wingdings" pitchFamily="2" charset="2"/>
        <a:buChar char="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500"/>
        </a:spcBef>
        <a:buClr>
          <a:schemeClr val="tx1">
            <a:lumMod val="60000"/>
            <a:lumOff val="40000"/>
          </a:schemeClr>
        </a:buClr>
        <a:buSzPct val="100000"/>
        <a:buFont typeface="Wingdings" pitchFamily="2" charset="2"/>
        <a:buChar char="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500"/>
        </a:spcBef>
        <a:buSzPct val="100000"/>
        <a:buFont typeface="Wingdings" pitchFamily="2" charset="2"/>
        <a:buChar char="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500"/>
        </a:spcBef>
        <a:buClr>
          <a:schemeClr val="tx1">
            <a:lumMod val="60000"/>
            <a:lumOff val="40000"/>
          </a:schemeClr>
        </a:buClr>
        <a:buSzPct val="100000"/>
        <a:buFont typeface="Wingdings" pitchFamily="2" charset="2"/>
        <a:buChar char="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500"/>
        </a:spcBef>
        <a:buSzPct val="100000"/>
        <a:buFont typeface="Wingdings" pitchFamily="2" charset="2"/>
        <a:buChar char="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Flag Football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879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270" y="0"/>
            <a:ext cx="6491015" cy="657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Wide Receiver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WR catches the passes made by the QB</a:t>
            </a:r>
          </a:p>
          <a:p>
            <a:r>
              <a:rPr lang="en-CA" dirty="0" smtClean="0"/>
              <a:t>WR can take a handoff</a:t>
            </a:r>
          </a:p>
          <a:p>
            <a:r>
              <a:rPr lang="en-CA" dirty="0" smtClean="0"/>
              <a:t>May be up to three WR on the offence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7004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" y="1141570"/>
            <a:ext cx="8329647" cy="41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Some</a:t>
            </a:r>
            <a:r>
              <a:rPr lang="en-CA"/>
              <a:t> Wide Receiver Routes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826977"/>
            <a:ext cx="3924743" cy="1967567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1826977"/>
            <a:ext cx="3419475" cy="1333500"/>
          </a:xfrm>
          <a:prstGeom prst="rect">
            <a:avLst/>
          </a:prstGeom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943" y="3966537"/>
            <a:ext cx="3643782" cy="211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609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Running Back (RB)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RB stands behind or next to the QB and is responsible for receiving handoffs</a:t>
            </a:r>
          </a:p>
          <a:p>
            <a:r>
              <a:rPr lang="en-CA" dirty="0" smtClean="0"/>
              <a:t>RB also catches passes from the QB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9659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462" y="0"/>
            <a:ext cx="5709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3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Defensive Backs (DB)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All defensive positions are called DBs</a:t>
            </a:r>
          </a:p>
          <a:p>
            <a:r>
              <a:rPr lang="en-CA" dirty="0" smtClean="0"/>
              <a:t>DB stops players on the offence by intercepting the </a:t>
            </a:r>
            <a:r>
              <a:rPr lang="en-CA" dirty="0" smtClean="0"/>
              <a:t>football</a:t>
            </a:r>
            <a:r>
              <a:rPr lang="en-US" dirty="0" smtClean="0"/>
              <a:t> or by slapping the ball away.</a:t>
            </a:r>
            <a:endParaRPr lang="en-CA" dirty="0" smtClean="0"/>
          </a:p>
          <a:p>
            <a:r>
              <a:rPr lang="en-CA" dirty="0" smtClean="0"/>
              <a:t>DB tries to pull the flag of the </a:t>
            </a:r>
            <a:r>
              <a:rPr lang="en-CA" dirty="0" smtClean="0"/>
              <a:t>player</a:t>
            </a:r>
            <a:r>
              <a:rPr lang="en-US" dirty="0" smtClean="0"/>
              <a:t> who is possession of the ball.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9683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/>
          <p:cNvCxnSpPr/>
          <p:nvPr/>
        </p:nvCxnSpPr>
        <p:spPr>
          <a:xfrm>
            <a:off x="1554710" y="2982741"/>
            <a:ext cx="5976998" cy="3454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133" y="2716618"/>
            <a:ext cx="758449" cy="5322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86055" y="3123429"/>
            <a:ext cx="1128604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Centre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62928" y="3514986"/>
            <a:ext cx="680281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QB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57589" y="3017290"/>
            <a:ext cx="1459197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Wide</a:t>
            </a:r>
          </a:p>
          <a:p>
            <a:r>
              <a:rPr lang="en-US" sz="2600" b="1" dirty="0"/>
              <a:t>Receiver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4555" y="3017290"/>
            <a:ext cx="1441178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Wide</a:t>
            </a:r>
          </a:p>
          <a:p>
            <a:r>
              <a:rPr lang="en-US" sz="2600" b="1" dirty="0"/>
              <a:t>Receiver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1133" y="4111346"/>
            <a:ext cx="758450" cy="5067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RB</a:t>
            </a:r>
          </a:p>
        </p:txBody>
      </p:sp>
      <p:sp>
        <p:nvSpPr>
          <p:cNvPr id="11" name="Multiply 10"/>
          <p:cNvSpPr/>
          <p:nvPr/>
        </p:nvSpPr>
        <p:spPr>
          <a:xfrm>
            <a:off x="6397872" y="1993163"/>
            <a:ext cx="929471" cy="805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3785621" y="1993163"/>
            <a:ext cx="929471" cy="805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>
            <a:off x="1313655" y="2044592"/>
            <a:ext cx="929471" cy="805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ultiply 13"/>
          <p:cNvSpPr/>
          <p:nvPr/>
        </p:nvSpPr>
        <p:spPr>
          <a:xfrm flipH="1">
            <a:off x="4951325" y="951623"/>
            <a:ext cx="910654" cy="78878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ultiply 14"/>
          <p:cNvSpPr/>
          <p:nvPr/>
        </p:nvSpPr>
        <p:spPr>
          <a:xfrm>
            <a:off x="2466805" y="1106442"/>
            <a:ext cx="929471" cy="805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05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Possession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no kickoffs.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offensive team </a:t>
            </a:r>
            <a:r>
              <a:rPr lang="en-US" dirty="0" smtClean="0"/>
              <a:t>takes </a:t>
            </a:r>
            <a:r>
              <a:rPr lang="en-US" dirty="0"/>
              <a:t>possession of the ball at its 5-yard </a:t>
            </a:r>
            <a:r>
              <a:rPr lang="en-US" dirty="0" smtClean="0"/>
              <a:t>line </a:t>
            </a:r>
            <a:r>
              <a:rPr lang="en-US" dirty="0"/>
              <a:t>and has three </a:t>
            </a:r>
            <a:r>
              <a:rPr lang="en-US" dirty="0" smtClean="0"/>
              <a:t>plays (downs)  </a:t>
            </a:r>
            <a:r>
              <a:rPr lang="en-US" dirty="0"/>
              <a:t>to </a:t>
            </a:r>
            <a:r>
              <a:rPr lang="en-US" dirty="0" smtClean="0"/>
              <a:t>cross </a:t>
            </a:r>
            <a:r>
              <a:rPr lang="en-US" dirty="0"/>
              <a:t>midfield.</a:t>
            </a:r>
          </a:p>
          <a:p>
            <a:r>
              <a:rPr lang="en-CA" dirty="0" smtClean="0"/>
              <a:t> </a:t>
            </a:r>
            <a:r>
              <a:rPr lang="en-CA" dirty="0"/>
              <a:t>If the offensive team fails to cross </a:t>
            </a:r>
            <a:r>
              <a:rPr lang="en-CA" dirty="0" smtClean="0"/>
              <a:t>midfield</a:t>
            </a:r>
            <a:r>
              <a:rPr lang="en-CA" dirty="0"/>
              <a:t>, possession of the ball changes and the </a:t>
            </a:r>
            <a:r>
              <a:rPr lang="en-CA" dirty="0" smtClean="0"/>
              <a:t>opposition </a:t>
            </a:r>
            <a:r>
              <a:rPr lang="en-CA" dirty="0"/>
              <a:t>starts its drive </a:t>
            </a:r>
            <a:r>
              <a:rPr lang="en-CA" dirty="0" smtClean="0"/>
              <a:t>from </a:t>
            </a:r>
            <a:r>
              <a:rPr lang="en-CA" dirty="0"/>
              <a:t>its 5-yard line.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57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Scoring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Touchdown: 6 Points</a:t>
            </a:r>
          </a:p>
        </p:txBody>
      </p:sp>
    </p:spTree>
    <p:extLst>
      <p:ext uri="{BB962C8B-B14F-4D97-AF65-F5344CB8AC3E}">
        <p14:creationId xmlns:p14="http://schemas.microsoft.com/office/powerpoint/2010/main" val="37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9931"/>
            <a:ext cx="9144000" cy="607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Running on Offense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 The Center is the Player who gives the ball to the </a:t>
            </a:r>
            <a:r>
              <a:rPr lang="en-CA" dirty="0" smtClean="0"/>
              <a:t>Quarterback </a:t>
            </a:r>
            <a:r>
              <a:rPr lang="en-CA" dirty="0"/>
              <a:t>via a snap</a:t>
            </a:r>
            <a:r>
              <a:rPr lang="en-CA" dirty="0" smtClean="0"/>
              <a:t>.</a:t>
            </a:r>
          </a:p>
          <a:p>
            <a:r>
              <a:rPr lang="en-CA" dirty="0" smtClean="0"/>
              <a:t>QB can then pass the ball </a:t>
            </a:r>
            <a:r>
              <a:rPr lang="en-CA" smtClean="0"/>
              <a:t>to one </a:t>
            </a:r>
            <a:r>
              <a:rPr lang="en-CA" dirty="0" smtClean="0"/>
              <a:t>of their receivers or pass the ball off. </a:t>
            </a:r>
          </a:p>
          <a:p>
            <a:r>
              <a:rPr lang="en-CA" dirty="0" smtClean="0"/>
              <a:t>QB has 7 seconds to pass the ball.</a:t>
            </a:r>
          </a:p>
          <a:p>
            <a:r>
              <a:rPr lang="en-CA" dirty="0" smtClean="0"/>
              <a:t>QB can choose to run with the ball.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142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If another player on the defense catches the ball, they can run with it. (Interception)</a:t>
            </a:r>
          </a:p>
          <a:p>
            <a:r>
              <a:rPr lang="en-CA" dirty="0" smtClean="0"/>
              <a:t>If the ball is not caught then it is a dead ball.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1928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Offside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If a player is in front of the line of scrimmage before the ball is snapped.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908092"/>
            <a:ext cx="6987979" cy="341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4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</a:t>
            </a:r>
            <a:r>
              <a:rPr lang="en-US"/>
              <a:t>Field </a:t>
            </a:r>
            <a:r>
              <a:rPr lang="en-US" smtClean="0"/>
              <a:t>Dimensions</a:t>
            </a:r>
            <a:endParaRPr lang="en-CA" dirty="0"/>
          </a:p>
        </p:txBody>
      </p:sp>
      <p:sp>
        <p:nvSpPr>
          <p:cNvPr id="3" name="Rectangle 2"/>
          <p:cNvSpPr txBox="1"/>
          <p:nvPr/>
        </p:nvSpPr>
        <p:spPr>
          <a:xfrm>
            <a:off x="2623914" y="3690422"/>
            <a:ext cx="3289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http://flagflagfootball.com/rules/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287" y="2039938"/>
            <a:ext cx="5715000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Flag Football?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Flag is a modified version of tackle football and provides participants with the opportunity to develop many of the same skills, tactics and strategies without significant physical contact.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8831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Objective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CA" dirty="0" smtClean="0"/>
              <a:t>Two teams of five players </a:t>
            </a:r>
          </a:p>
          <a:p>
            <a:r>
              <a:rPr lang="en-CA" dirty="0" smtClean="0"/>
              <a:t>To outscore your opponents by scoring touchdowns</a:t>
            </a:r>
          </a:p>
          <a:p>
            <a:r>
              <a:rPr lang="en-CA" dirty="0" smtClean="0"/>
              <a:t>One team on the offence has possession of the ball and attempts to move the ball across the goal line</a:t>
            </a:r>
          </a:p>
          <a:p>
            <a:r>
              <a:rPr lang="en-CA" dirty="0" smtClean="0"/>
              <a:t>They do so by passing and running the ball</a:t>
            </a:r>
          </a:p>
          <a:p>
            <a:r>
              <a:rPr lang="en-CA" dirty="0" smtClean="0"/>
              <a:t>The opposition on the defence stops them</a:t>
            </a:r>
          </a:p>
          <a:p>
            <a:r>
              <a:rPr lang="en-CA" dirty="0" smtClean="0"/>
              <a:t>Players attempt to stop the ball carrier by removing their flags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875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Equipment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Shoes</a:t>
            </a:r>
          </a:p>
          <a:p>
            <a:r>
              <a:rPr lang="en-CA" dirty="0" smtClean="0"/>
              <a:t>Football</a:t>
            </a:r>
          </a:p>
          <a:p>
            <a:r>
              <a:rPr lang="en-CA" dirty="0" smtClean="0"/>
              <a:t>Flags</a:t>
            </a:r>
          </a:p>
          <a:p>
            <a:r>
              <a:rPr lang="en-CA" dirty="0" smtClean="0"/>
              <a:t>Pylons to mark boundaries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162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Positions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Quarterback (QB)</a:t>
            </a:r>
          </a:p>
          <a:p>
            <a:pPr lvl="1"/>
            <a:r>
              <a:rPr lang="en-CA" dirty="0" smtClean="0"/>
              <a:t>Captain on the offense</a:t>
            </a:r>
          </a:p>
          <a:p>
            <a:pPr lvl="1"/>
            <a:r>
              <a:rPr lang="en-CA" dirty="0" smtClean="0"/>
              <a:t>QB calls the offensive plays</a:t>
            </a:r>
          </a:p>
          <a:p>
            <a:pPr lvl="1"/>
            <a:r>
              <a:rPr lang="en-CA" dirty="0" smtClean="0"/>
              <a:t>QB stands behind the Center and receives the ball in what is called a “snap”</a:t>
            </a:r>
          </a:p>
          <a:p>
            <a:pPr lvl="1"/>
            <a:r>
              <a:rPr lang="en-CA" dirty="0" smtClean="0"/>
              <a:t>QB has the option to hand off the ball or pass the football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561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520700"/>
            <a:ext cx="82550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7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31" y="380999"/>
            <a:ext cx="7545869" cy="617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1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Center (C)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Snaps the football to the QB</a:t>
            </a:r>
          </a:p>
          <a:p>
            <a:r>
              <a:rPr lang="en-CA" dirty="0" smtClean="0"/>
              <a:t>Center then can run out for a pass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2204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rmal">
  <a:themeElements>
    <a:clrScheme name="Formal">
      <a:dk1>
        <a:srgbClr val="534239"/>
      </a:dk1>
      <a:lt1>
        <a:srgbClr val="FFFFFF"/>
      </a:lt1>
      <a:dk2>
        <a:srgbClr val="3D3A48"/>
      </a:dk2>
      <a:lt2>
        <a:srgbClr val="E1DFD1"/>
      </a:lt2>
      <a:accent1>
        <a:srgbClr val="907F76"/>
      </a:accent1>
      <a:accent2>
        <a:srgbClr val="A46645"/>
      </a:accent2>
      <a:accent3>
        <a:srgbClr val="CD9C47"/>
      </a:accent3>
      <a:accent4>
        <a:srgbClr val="9A92CD"/>
      </a:accent4>
      <a:accent5>
        <a:srgbClr val="7D639B"/>
      </a:accent5>
      <a:accent6>
        <a:srgbClr val="733678"/>
      </a:accent6>
      <a:hlink>
        <a:srgbClr val="A84914"/>
      </a:hlink>
      <a:folHlink>
        <a:srgbClr val="B25672"/>
      </a:folHlink>
    </a:clrScheme>
    <a:fontScheme name="Formal">
      <a:majorFont>
        <a:latin typeface="Garamond"/>
        <a:ea typeface=""/>
        <a:cs typeface=""/>
        <a:font script="Jpan" typeface="ヒラギノ明朝 Pro W3"/>
        <a:font script="Hans" typeface="宋体"/>
        <a:font script="Hant" typeface="新細明體"/>
      </a:majorFont>
      <a:minorFont>
        <a:latin typeface="Garamond"/>
        <a:ea typeface=""/>
        <a:cs typeface=""/>
        <a:font script="Jpan" typeface="ヒラギノ明朝 Pro W3"/>
        <a:font script="Hans" typeface="宋体"/>
        <a:font script="Hant" typeface="新細明體"/>
      </a:minorFont>
    </a:fontScheme>
    <a:fmtScheme name="Form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0000"/>
                <a:satMod val="200000"/>
              </a:schemeClr>
              <a:schemeClr val="phClr">
                <a:shade val="9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135000"/>
              </a:schemeClr>
              <a:schemeClr val="phClr">
                <a:shade val="80000"/>
                <a:satMod val="150000"/>
              </a:schemeClr>
            </a:duotone>
          </a:blip>
          <a:tile tx="0" ty="0" sx="65000" sy="65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>
              <a:shade val="90000"/>
              <a:alpha val="90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85000"/>
              <a:alpha val="90000"/>
              <a:satMod val="125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88900" dist="38100" dir="5400000" sx="101000" sy="101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6000000"/>
            </a:lightRig>
          </a:scene3d>
          <a:sp3d prstMaterial="metal">
            <a:bevelT w="25400" h="12700" prst="artDeco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tint val="50000"/>
                <a:satMod val="250000"/>
              </a:schemeClr>
              <a:schemeClr val="phClr">
                <a:shade val="80000"/>
                <a:satMod val="175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10000"/>
                <a:satMod val="260000"/>
                <a:lumMod val="115000"/>
              </a:schemeClr>
              <a:schemeClr val="phClr">
                <a:shade val="75000"/>
                <a:satMod val="175000"/>
                <a:lumMod val="105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Formal.thmx</Template>
  <TotalTime>142</TotalTime>
  <Words>408</Words>
  <Application>Microsoft Macintosh PowerPoint</Application>
  <PresentationFormat>On-screen Show (4:3)</PresentationFormat>
  <Paragraphs>49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Garamond</vt:lpstr>
      <vt:lpstr>Wingdings</vt:lpstr>
      <vt:lpstr>Arial</vt:lpstr>
      <vt:lpstr>Formal</vt:lpstr>
      <vt:lpstr>Flag Football</vt:lpstr>
      <vt:lpstr>PowerPoint Presentation</vt:lpstr>
      <vt:lpstr>What is Flag Football?</vt:lpstr>
      <vt:lpstr>Objective</vt:lpstr>
      <vt:lpstr>Equipment</vt:lpstr>
      <vt:lpstr>Positions</vt:lpstr>
      <vt:lpstr>PowerPoint Presentation</vt:lpstr>
      <vt:lpstr>PowerPoint Presentation</vt:lpstr>
      <vt:lpstr>Center (C) </vt:lpstr>
      <vt:lpstr>PowerPoint Presentation</vt:lpstr>
      <vt:lpstr>Wide Receiver</vt:lpstr>
      <vt:lpstr>PowerPoint Presentation</vt:lpstr>
      <vt:lpstr>Some Wide Receiver Routes</vt:lpstr>
      <vt:lpstr>Running Back (RB)</vt:lpstr>
      <vt:lpstr>PowerPoint Presentation</vt:lpstr>
      <vt:lpstr>Defensive Backs (DB)</vt:lpstr>
      <vt:lpstr>PowerPoint Presentation</vt:lpstr>
      <vt:lpstr>Possession</vt:lpstr>
      <vt:lpstr>Scoring</vt:lpstr>
      <vt:lpstr>Running on Offense</vt:lpstr>
      <vt:lpstr>PowerPoint Presentation</vt:lpstr>
      <vt:lpstr>Offside</vt:lpstr>
      <vt:lpstr>Typical Field Dimensions</vt:lpstr>
    </vt:vector>
  </TitlesOfParts>
  <Company>Toronto Prep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Flag Football</dc:title>
  <dc:creator>Ellie Tsimicalis</dc:creator>
  <cp:lastModifiedBy>Damian Douglas</cp:lastModifiedBy>
  <cp:revision>37</cp:revision>
  <dcterms:created xsi:type="dcterms:W3CDTF">2014-04-30T17:43:33Z</dcterms:created>
  <dcterms:modified xsi:type="dcterms:W3CDTF">2015-03-31T13:17:05Z</dcterms:modified>
</cp:coreProperties>
</file>