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1"/>
  </p:sldMasterIdLst>
  <p:notesMasterIdLst>
    <p:notesMasterId r:id="rId26"/>
  </p:notesMasterIdLst>
  <p:sldIdLst>
    <p:sldId id="256" r:id="rId2"/>
    <p:sldId id="274" r:id="rId3"/>
    <p:sldId id="275" r:id="rId4"/>
    <p:sldId id="276" r:id="rId5"/>
    <p:sldId id="277" r:id="rId6"/>
    <p:sldId id="278" r:id="rId7"/>
    <p:sldId id="279" r:id="rId8"/>
    <p:sldId id="280"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FFC4D3-7A3F-40B7-A6EE-17F81E15A34A}" type="datetimeFigureOut">
              <a:rPr lang="en-CA" smtClean="0"/>
              <a:t>2015-02-16</a:t>
            </a:fld>
            <a:endParaRPr lang="en-C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D6977E-8170-452A-8347-9B4D75EA8C38}" type="slidenum">
              <a:rPr lang="en-CA" smtClean="0"/>
              <a:t>‹#›</a:t>
            </a:fld>
            <a:endParaRPr lang="en-CA"/>
          </a:p>
        </p:txBody>
      </p:sp>
    </p:spTree>
    <p:extLst>
      <p:ext uri="{BB962C8B-B14F-4D97-AF65-F5344CB8AC3E}">
        <p14:creationId xmlns:p14="http://schemas.microsoft.com/office/powerpoint/2010/main" val="3614622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a:p>
            <a:endParaRPr lang="en-US" dirty="0"/>
          </a:p>
        </p:txBody>
      </p:sp>
      <p:sp>
        <p:nvSpPr>
          <p:cNvPr id="4" name="Slide Number Placeholder 3"/>
          <p:cNvSpPr>
            <a:spLocks noGrp="1"/>
          </p:cNvSpPr>
          <p:nvPr>
            <p:ph type="sldNum" sz="quarter" idx="10"/>
          </p:nvPr>
        </p:nvSpPr>
        <p:spPr/>
        <p:txBody>
          <a:bodyPr/>
          <a:lstStyle/>
          <a:p>
            <a:fld id="{F767DB4B-0B6D-6443-824F-717105B7CD5E}" type="slidenum">
              <a:rPr lang="en-US" smtClean="0"/>
              <a:t>7</a:t>
            </a:fld>
            <a:endParaRPr lang="en-US"/>
          </a:p>
        </p:txBody>
      </p:sp>
    </p:spTree>
    <p:extLst>
      <p:ext uri="{BB962C8B-B14F-4D97-AF65-F5344CB8AC3E}">
        <p14:creationId xmlns:p14="http://schemas.microsoft.com/office/powerpoint/2010/main" val="5734122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CA"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CA"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E6F0AF02-316A-ED41-B02B-F300EDA45951}" type="datetimeFigureOut">
              <a:rPr lang="en-US" smtClean="0"/>
              <a:pPr/>
              <a:t>2/16/15</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0C94032-CD4C-4C25-B0C2-CEC720522D92}" type="slidenum">
              <a:rPr kumimoji="0" lang="en-US" smtClean="0"/>
              <a:pPr/>
              <a:t>‹#›</a:t>
            </a:fld>
            <a:endParaRPr kumimoji="0" lang="en-US" dirty="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CA"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Date Placeholder 3"/>
          <p:cNvSpPr>
            <a:spLocks noGrp="1"/>
          </p:cNvSpPr>
          <p:nvPr>
            <p:ph type="dt" sz="half" idx="10"/>
          </p:nvPr>
        </p:nvSpPr>
        <p:spPr/>
        <p:txBody>
          <a:bodyPr/>
          <a:lstStyle/>
          <a:p>
            <a:fld id="{E6F0AF02-316A-ED41-B02B-F300EDA45951}" type="datetimeFigureOut">
              <a:rPr lang="en-US" smtClean="0"/>
              <a:pPr/>
              <a:t>2/16/15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1ED116-DF54-624F-9A8C-000B80B505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CA"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E6F0AF02-316A-ED41-B02B-F300EDA45951}" type="datetimeFigureOut">
              <a:rPr lang="en-US" smtClean="0"/>
              <a:pPr/>
              <a:t>2/16/15</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5A1ED116-DF54-624F-9A8C-000B80B505E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CA" smtClean="0"/>
              <a:t>Click to edit Master title style</a:t>
            </a:r>
            <a:endParaRPr kumimoji="0" lang="en-US"/>
          </a:p>
        </p:txBody>
      </p:sp>
      <p:sp>
        <p:nvSpPr>
          <p:cNvPr id="4" name="Date Placeholder 3"/>
          <p:cNvSpPr>
            <a:spLocks noGrp="1"/>
          </p:cNvSpPr>
          <p:nvPr>
            <p:ph type="dt" sz="half" idx="10"/>
          </p:nvPr>
        </p:nvSpPr>
        <p:spPr/>
        <p:txBody>
          <a:bodyPr/>
          <a:lstStyle/>
          <a:p>
            <a:fld id="{E6F0AF02-316A-ED41-B02B-F300EDA45951}" type="datetimeFigureOut">
              <a:rPr lang="en-US" smtClean="0"/>
              <a:pPr/>
              <a:t>2/16/15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5A1ED116-DF54-624F-9A8C-000B80B505E0}"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CA"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CA" smtClean="0"/>
              <a:t>Click to edit Master title style</a:t>
            </a:r>
            <a:endParaRPr kumimoji="0" lang="en-US"/>
          </a:p>
        </p:txBody>
      </p:sp>
      <p:sp>
        <p:nvSpPr>
          <p:cNvPr id="12" name="Date Placeholder 11"/>
          <p:cNvSpPr>
            <a:spLocks noGrp="1"/>
          </p:cNvSpPr>
          <p:nvPr>
            <p:ph type="dt" sz="half" idx="10"/>
          </p:nvPr>
        </p:nvSpPr>
        <p:spPr/>
        <p:txBody>
          <a:bodyPr/>
          <a:lstStyle/>
          <a:p>
            <a:fld id="{E6F0AF02-316A-ED41-B02B-F300EDA45951}" type="datetimeFigureOut">
              <a:rPr lang="en-US" smtClean="0"/>
              <a:pPr/>
              <a:t>2/16/15</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5A1ED116-DF54-624F-9A8C-000B80B505E0}"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CA"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8" name="Date Placeholder 7"/>
          <p:cNvSpPr>
            <a:spLocks noGrp="1"/>
          </p:cNvSpPr>
          <p:nvPr>
            <p:ph type="dt" sz="half" idx="15"/>
          </p:nvPr>
        </p:nvSpPr>
        <p:spPr/>
        <p:txBody>
          <a:bodyPr rtlCol="0"/>
          <a:lstStyle/>
          <a:p>
            <a:fld id="{E6F0AF02-316A-ED41-B02B-F300EDA45951}" type="datetimeFigureOut">
              <a:rPr lang="en-US" smtClean="0"/>
              <a:pPr/>
              <a:t>2/16/15</a:t>
            </a:fld>
            <a:endParaRPr lang="en-US"/>
          </a:p>
        </p:txBody>
      </p:sp>
      <p:sp>
        <p:nvSpPr>
          <p:cNvPr id="10" name="Slide Number Placeholder 9"/>
          <p:cNvSpPr>
            <a:spLocks noGrp="1"/>
          </p:cNvSpPr>
          <p:nvPr>
            <p:ph type="sldNum" sz="quarter" idx="16"/>
          </p:nvPr>
        </p:nvSpPr>
        <p:spPr/>
        <p:txBody>
          <a:bodyPr rtlCol="0"/>
          <a:lstStyle/>
          <a:p>
            <a:fld id="{5A1ED116-DF54-624F-9A8C-000B80B505E0}"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CA"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
        <p:nvSpPr>
          <p:cNvPr id="10" name="Date Placeholder 9"/>
          <p:cNvSpPr>
            <a:spLocks noGrp="1"/>
          </p:cNvSpPr>
          <p:nvPr>
            <p:ph type="dt" sz="half" idx="15"/>
          </p:nvPr>
        </p:nvSpPr>
        <p:spPr/>
        <p:txBody>
          <a:bodyPr rtlCol="0"/>
          <a:lstStyle/>
          <a:p>
            <a:fld id="{E6F0AF02-316A-ED41-B02B-F300EDA45951}" type="datetimeFigureOut">
              <a:rPr lang="en-US" smtClean="0"/>
              <a:pPr/>
              <a:t>2/16/15</a:t>
            </a:fld>
            <a:endParaRPr lang="en-US"/>
          </a:p>
        </p:txBody>
      </p:sp>
      <p:sp>
        <p:nvSpPr>
          <p:cNvPr id="12" name="Slide Number Placeholder 11"/>
          <p:cNvSpPr>
            <a:spLocks noGrp="1"/>
          </p:cNvSpPr>
          <p:nvPr>
            <p:ph type="sldNum" sz="quarter" idx="16"/>
          </p:nvPr>
        </p:nvSpPr>
        <p:spPr/>
        <p:txBody>
          <a:bodyPr rtlCol="0"/>
          <a:lstStyle/>
          <a:p>
            <a:fld id="{5A1ED116-DF54-624F-9A8C-000B80B505E0}"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CA"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CA"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CA" smtClean="0"/>
              <a:t>Click to edit Master title style</a:t>
            </a:r>
            <a:endParaRPr kumimoji="0" lang="en-US"/>
          </a:p>
        </p:txBody>
      </p:sp>
      <p:sp>
        <p:nvSpPr>
          <p:cNvPr id="3" name="Date Placeholder 2"/>
          <p:cNvSpPr>
            <a:spLocks noGrp="1"/>
          </p:cNvSpPr>
          <p:nvPr>
            <p:ph type="dt" sz="half" idx="10"/>
          </p:nvPr>
        </p:nvSpPr>
        <p:spPr/>
        <p:txBody>
          <a:bodyPr/>
          <a:lstStyle/>
          <a:p>
            <a:fld id="{E6F0AF02-316A-ED41-B02B-F300EDA45951}" type="datetimeFigureOut">
              <a:rPr lang="en-US" smtClean="0"/>
              <a:pPr/>
              <a:t>2/16/15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5A1ED116-DF54-624F-9A8C-000B80B505E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F0AF02-316A-ED41-B02B-F300EDA45951}" type="datetimeFigureOut">
              <a:rPr lang="en-US" smtClean="0"/>
              <a:pPr/>
              <a:t>2/16/15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5A1ED116-DF54-624F-9A8C-000B80B505E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CA" smtClean="0"/>
              <a:t>Click to edit Master title style</a:t>
            </a:r>
            <a:endParaRPr kumimoji="0" lang="en-US"/>
          </a:p>
        </p:txBody>
      </p:sp>
      <p:sp>
        <p:nvSpPr>
          <p:cNvPr id="5" name="Date Placeholder 4"/>
          <p:cNvSpPr>
            <a:spLocks noGrp="1"/>
          </p:cNvSpPr>
          <p:nvPr>
            <p:ph type="dt" sz="half" idx="10"/>
          </p:nvPr>
        </p:nvSpPr>
        <p:spPr/>
        <p:txBody>
          <a:bodyPr/>
          <a:lstStyle/>
          <a:p>
            <a:fld id="{E6F0AF02-316A-ED41-B02B-F300EDA45951}" type="datetimeFigureOut">
              <a:rPr lang="en-US" smtClean="0"/>
              <a:pPr/>
              <a:t>2/16/15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a:t>‹#›</a:t>
            </a:fld>
            <a:endParaRPr kumimoji="0" lang="en-US" dirty="0">
              <a:solidFill>
                <a:srgbClr val="FFFFFF"/>
              </a:solidFill>
            </a:endParaRP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CA"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CA" smtClean="0"/>
              <a:t>Click to edit Master text styles</a:t>
            </a:r>
          </a:p>
          <a:p>
            <a:pPr lvl="1" eaLnBrk="1" latinLnBrk="0" hangingPunct="1"/>
            <a:r>
              <a:rPr lang="en-CA" smtClean="0"/>
              <a:t>Second level</a:t>
            </a:r>
          </a:p>
          <a:p>
            <a:pPr lvl="2" eaLnBrk="1" latinLnBrk="0" hangingPunct="1"/>
            <a:r>
              <a:rPr lang="en-CA" smtClean="0"/>
              <a:t>Third level</a:t>
            </a:r>
          </a:p>
          <a:p>
            <a:pPr lvl="3" eaLnBrk="1" latinLnBrk="0" hangingPunct="1"/>
            <a:r>
              <a:rPr lang="en-CA" smtClean="0"/>
              <a:t>Fourth level</a:t>
            </a:r>
          </a:p>
          <a:p>
            <a:pPr lvl="4" eaLnBrk="1" latinLnBrk="0" hangingPunct="1"/>
            <a:r>
              <a:rPr lang="en-CA"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CA"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CA"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E6F0AF02-316A-ED41-B02B-F300EDA45951}" type="datetimeFigureOut">
              <a:rPr lang="en-US" smtClean="0"/>
              <a:pPr/>
              <a:t>2/16/15</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5A1ED116-DF54-624F-9A8C-000B80B505E0}"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CA"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CA"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CA" smtClean="0"/>
              <a:t>Click to edit Master text styles</a:t>
            </a:r>
          </a:p>
          <a:p>
            <a:pPr lvl="1" eaLnBrk="1" latinLnBrk="0" hangingPunct="1"/>
            <a:r>
              <a:rPr kumimoji="0" lang="en-CA" smtClean="0"/>
              <a:t>Second level</a:t>
            </a:r>
          </a:p>
          <a:p>
            <a:pPr lvl="2" eaLnBrk="1" latinLnBrk="0" hangingPunct="1"/>
            <a:r>
              <a:rPr kumimoji="0" lang="en-CA" smtClean="0"/>
              <a:t>Third level</a:t>
            </a:r>
          </a:p>
          <a:p>
            <a:pPr lvl="3" eaLnBrk="1" latinLnBrk="0" hangingPunct="1"/>
            <a:r>
              <a:rPr kumimoji="0" lang="en-CA" smtClean="0"/>
              <a:t>Fourth level</a:t>
            </a:r>
          </a:p>
          <a:p>
            <a:pPr lvl="4" eaLnBrk="1" latinLnBrk="0" hangingPunct="1"/>
            <a:r>
              <a:rPr kumimoji="0" lang="en-CA"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E6F0AF02-316A-ED41-B02B-F300EDA45951}" type="datetimeFigureOut">
              <a:rPr lang="en-US" smtClean="0"/>
              <a:pPr/>
              <a:t>2/16/15</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5A1ED116-DF54-624F-9A8C-000B80B505E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png"/><Relationship Id="rId3"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jpeg"/><Relationship Id="rId3" Type="http://schemas.openxmlformats.org/officeDocument/2006/relationships/image" Target="../media/image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jpeg"/><Relationship Id="rId3" Type="http://schemas.openxmlformats.org/officeDocument/2006/relationships/image" Target="../media/image1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3.jpeg"/><Relationship Id="rId3" Type="http://schemas.openxmlformats.org/officeDocument/2006/relationships/image" Target="../media/image1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7.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8.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9.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0.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Substance use and abuse</a:t>
            </a:r>
            <a:endParaRPr lang="en-US" dirty="0"/>
          </a:p>
        </p:txBody>
      </p:sp>
      <p:sp>
        <p:nvSpPr>
          <p:cNvPr id="3" name="Subtitle 2"/>
          <p:cNvSpPr>
            <a:spLocks noGrp="1"/>
          </p:cNvSpPr>
          <p:nvPr>
            <p:ph type="subTitle" idx="1"/>
          </p:nvPr>
        </p:nvSpPr>
        <p:spPr/>
        <p:txBody>
          <a:bodyPr/>
          <a:lstStyle/>
          <a:p>
            <a:r>
              <a:rPr lang="en-CA" dirty="0" smtClean="0"/>
              <a:t>Grade 9 Health</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ocial_networking.jpg"/>
          <p:cNvPicPr>
            <a:picLocks noChangeAspect="1"/>
          </p:cNvPicPr>
          <p:nvPr/>
        </p:nvPicPr>
        <p:blipFill>
          <a:blip r:embed="rId2"/>
          <a:stretch>
            <a:fillRect/>
          </a:stretch>
        </p:blipFill>
        <p:spPr>
          <a:xfrm>
            <a:off x="6255865" y="4691899"/>
            <a:ext cx="2888135" cy="2166101"/>
          </a:xfrm>
          <a:prstGeom prst="rect">
            <a:avLst/>
          </a:prstGeom>
        </p:spPr>
      </p:pic>
      <p:sp>
        <p:nvSpPr>
          <p:cNvPr id="2" name="Title 1"/>
          <p:cNvSpPr>
            <a:spLocks noGrp="1"/>
          </p:cNvSpPr>
          <p:nvPr>
            <p:ph type="title"/>
          </p:nvPr>
        </p:nvSpPr>
        <p:spPr/>
        <p:txBody>
          <a:bodyPr>
            <a:normAutofit fontScale="90000"/>
          </a:bodyPr>
          <a:lstStyle/>
          <a:p>
            <a:r>
              <a:rPr lang="en-US" dirty="0" smtClean="0"/>
              <a:t>Non-Physical Negative Effects of Substance Use and Abuse</a:t>
            </a:r>
            <a:endParaRPr lang="en-US" dirty="0"/>
          </a:p>
        </p:txBody>
      </p:sp>
      <p:sp>
        <p:nvSpPr>
          <p:cNvPr id="3" name="Text Placeholder 2"/>
          <p:cNvSpPr>
            <a:spLocks noGrp="1"/>
          </p:cNvSpPr>
          <p:nvPr>
            <p:ph type="body" idx="2"/>
          </p:nvPr>
        </p:nvSpPr>
        <p:spPr/>
        <p:txBody>
          <a:bodyPr vert="vert270">
            <a:normAutofit/>
          </a:bodyPr>
          <a:lstStyle/>
          <a:p>
            <a:r>
              <a:rPr lang="en-US" sz="5400" dirty="0" smtClean="0"/>
              <a:t>  Social</a:t>
            </a:r>
            <a:endParaRPr lang="en-US" sz="5400" dirty="0"/>
          </a:p>
        </p:txBody>
      </p:sp>
      <p:sp>
        <p:nvSpPr>
          <p:cNvPr id="4" name="Content Placeholder 3"/>
          <p:cNvSpPr>
            <a:spLocks noGrp="1"/>
          </p:cNvSpPr>
          <p:nvPr>
            <p:ph sz="quarter" idx="1"/>
          </p:nvPr>
        </p:nvSpPr>
        <p:spPr/>
        <p:txBody>
          <a:bodyPr>
            <a:normAutofit lnSpcReduction="10000"/>
          </a:bodyPr>
          <a:lstStyle/>
          <a:p>
            <a:r>
              <a:rPr lang="en-US" dirty="0" smtClean="0"/>
              <a:t>Often groups/friends change</a:t>
            </a:r>
          </a:p>
          <a:p>
            <a:r>
              <a:rPr lang="en-US" dirty="0" smtClean="0"/>
              <a:t>May let friends down</a:t>
            </a:r>
          </a:p>
          <a:p>
            <a:r>
              <a:rPr lang="en-US" dirty="0" smtClean="0"/>
              <a:t>Gives false sense of confidence</a:t>
            </a:r>
          </a:p>
          <a:p>
            <a:r>
              <a:rPr lang="en-US" dirty="0" smtClean="0"/>
              <a:t>May become more isolated</a:t>
            </a:r>
          </a:p>
          <a:p>
            <a:r>
              <a:rPr lang="en-US" dirty="0" smtClean="0"/>
              <a:t>May say or do things you’ll regret later</a:t>
            </a:r>
          </a:p>
          <a:p>
            <a:r>
              <a:rPr lang="en-US" dirty="0" smtClean="0"/>
              <a:t>May become uncharacteristically rude</a:t>
            </a:r>
          </a:p>
          <a:p>
            <a:r>
              <a:rPr lang="en-US" dirty="0" smtClean="0"/>
              <a:t>May become someone no ones recognizes</a:t>
            </a:r>
          </a:p>
          <a:p>
            <a:r>
              <a:rPr lang="en-US" dirty="0" smtClean="0"/>
              <a:t>May lead to negative episodes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work_in_progress.png"/>
          <p:cNvPicPr>
            <a:picLocks noChangeAspect="1"/>
          </p:cNvPicPr>
          <p:nvPr/>
        </p:nvPicPr>
        <p:blipFill>
          <a:blip r:embed="rId2"/>
          <a:stretch>
            <a:fillRect/>
          </a:stretch>
        </p:blipFill>
        <p:spPr>
          <a:xfrm>
            <a:off x="6159708" y="4244022"/>
            <a:ext cx="2984292" cy="2613978"/>
          </a:xfrm>
          <a:prstGeom prst="rect">
            <a:avLst/>
          </a:prstGeom>
        </p:spPr>
      </p:pic>
      <p:pic>
        <p:nvPicPr>
          <p:cNvPr id="5" name="Picture 4" descr="pencil.jpg"/>
          <p:cNvPicPr>
            <a:picLocks noChangeAspect="1"/>
          </p:cNvPicPr>
          <p:nvPr/>
        </p:nvPicPr>
        <p:blipFill>
          <a:blip r:embed="rId3"/>
          <a:stretch>
            <a:fillRect/>
          </a:stretch>
        </p:blipFill>
        <p:spPr>
          <a:xfrm>
            <a:off x="6314378" y="0"/>
            <a:ext cx="2829622" cy="2829622"/>
          </a:xfrm>
          <a:prstGeom prst="rect">
            <a:avLst/>
          </a:prstGeom>
        </p:spPr>
      </p:pic>
      <p:sp>
        <p:nvSpPr>
          <p:cNvPr id="2" name="Title 1"/>
          <p:cNvSpPr>
            <a:spLocks noGrp="1"/>
          </p:cNvSpPr>
          <p:nvPr>
            <p:ph type="title"/>
          </p:nvPr>
        </p:nvSpPr>
        <p:spPr/>
        <p:txBody>
          <a:bodyPr>
            <a:normAutofit fontScale="90000"/>
          </a:bodyPr>
          <a:lstStyle/>
          <a:p>
            <a:r>
              <a:rPr lang="en-US" dirty="0" smtClean="0"/>
              <a:t>Non-Physical Negative Effects of Substance Use and Abuse</a:t>
            </a:r>
            <a:endParaRPr lang="en-US" dirty="0"/>
          </a:p>
        </p:txBody>
      </p:sp>
      <p:sp>
        <p:nvSpPr>
          <p:cNvPr id="3" name="Text Placeholder 2"/>
          <p:cNvSpPr>
            <a:spLocks noGrp="1"/>
          </p:cNvSpPr>
          <p:nvPr>
            <p:ph type="body" idx="2"/>
          </p:nvPr>
        </p:nvSpPr>
        <p:spPr/>
        <p:txBody>
          <a:bodyPr vert="vert270">
            <a:noAutofit/>
          </a:bodyPr>
          <a:lstStyle/>
          <a:p>
            <a:r>
              <a:rPr lang="en-US" sz="4000" dirty="0" smtClean="0"/>
              <a:t>Performance at          School / Work</a:t>
            </a:r>
            <a:endParaRPr lang="en-US" sz="4000" dirty="0"/>
          </a:p>
        </p:txBody>
      </p:sp>
      <p:sp>
        <p:nvSpPr>
          <p:cNvPr id="4" name="Content Placeholder 3"/>
          <p:cNvSpPr>
            <a:spLocks noGrp="1"/>
          </p:cNvSpPr>
          <p:nvPr>
            <p:ph sz="quarter" idx="1"/>
          </p:nvPr>
        </p:nvSpPr>
        <p:spPr/>
        <p:txBody>
          <a:bodyPr>
            <a:normAutofit fontScale="92500" lnSpcReduction="10000"/>
          </a:bodyPr>
          <a:lstStyle/>
          <a:p>
            <a:r>
              <a:rPr lang="en-US" dirty="0" smtClean="0"/>
              <a:t>Difficult to sleep/rest</a:t>
            </a:r>
          </a:p>
          <a:p>
            <a:r>
              <a:rPr lang="en-US" dirty="0" smtClean="0"/>
              <a:t>May become very tired</a:t>
            </a:r>
          </a:p>
          <a:p>
            <a:r>
              <a:rPr lang="en-US" dirty="0" smtClean="0"/>
              <a:t>May become less motivated to do well in school/at work</a:t>
            </a:r>
          </a:p>
          <a:p>
            <a:r>
              <a:rPr lang="en-US" dirty="0" smtClean="0"/>
              <a:t>Memory, ability to concentrate and think clearly may be affected</a:t>
            </a:r>
          </a:p>
          <a:p>
            <a:r>
              <a:rPr lang="en-US" dirty="0" smtClean="0"/>
              <a:t>Moods may change and may </a:t>
            </a:r>
          </a:p>
          <a:p>
            <a:pPr>
              <a:buNone/>
            </a:pPr>
            <a:r>
              <a:rPr lang="en-US" dirty="0" smtClean="0"/>
              <a:t>have difficulty controlling </a:t>
            </a:r>
            <a:br>
              <a:rPr lang="en-US" dirty="0" smtClean="0"/>
            </a:br>
            <a:r>
              <a:rPr lang="en-US" dirty="0" smtClean="0"/>
              <a:t>emotions</a:t>
            </a:r>
          </a:p>
          <a:p>
            <a:r>
              <a:rPr lang="en-US" dirty="0" smtClean="0"/>
              <a:t>May lose enjoyment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Non-Physical Negative Effects of Substance Use and Abuse</a:t>
            </a:r>
            <a:endParaRPr lang="en-US" dirty="0"/>
          </a:p>
        </p:txBody>
      </p:sp>
      <p:sp>
        <p:nvSpPr>
          <p:cNvPr id="3" name="Text Placeholder 2"/>
          <p:cNvSpPr>
            <a:spLocks noGrp="1"/>
          </p:cNvSpPr>
          <p:nvPr>
            <p:ph type="body" idx="2"/>
          </p:nvPr>
        </p:nvSpPr>
        <p:spPr/>
        <p:txBody>
          <a:bodyPr vert="vert270">
            <a:normAutofit/>
          </a:bodyPr>
          <a:lstStyle/>
          <a:p>
            <a:r>
              <a:rPr lang="en-US" sz="5400" dirty="0" smtClean="0"/>
              <a:t>Financial</a:t>
            </a:r>
            <a:endParaRPr lang="en-US" sz="5400" dirty="0"/>
          </a:p>
        </p:txBody>
      </p:sp>
      <p:sp>
        <p:nvSpPr>
          <p:cNvPr id="4" name="Content Placeholder 3"/>
          <p:cNvSpPr>
            <a:spLocks noGrp="1"/>
          </p:cNvSpPr>
          <p:nvPr>
            <p:ph sz="quarter" idx="1"/>
          </p:nvPr>
        </p:nvSpPr>
        <p:spPr/>
        <p:txBody>
          <a:bodyPr/>
          <a:lstStyle/>
          <a:p>
            <a:r>
              <a:rPr lang="en-US" dirty="0" smtClean="0"/>
              <a:t>Cost of purchasing drugs</a:t>
            </a:r>
          </a:p>
          <a:p>
            <a:r>
              <a:rPr lang="en-US" dirty="0" smtClean="0"/>
              <a:t>Difficulty keeping a job</a:t>
            </a:r>
          </a:p>
          <a:p>
            <a:r>
              <a:rPr lang="en-US" dirty="0" smtClean="0"/>
              <a:t>Legal costs</a:t>
            </a:r>
          </a:p>
          <a:p>
            <a:r>
              <a:rPr lang="en-US" dirty="0" smtClean="0"/>
              <a:t>Cost of repairing damages for engaging in risk-taking behaviors while under the influence</a:t>
            </a:r>
          </a:p>
          <a:p>
            <a:endParaRPr lang="en-US" dirty="0"/>
          </a:p>
        </p:txBody>
      </p:sp>
      <p:pic>
        <p:nvPicPr>
          <p:cNvPr id="6" name="Picture 5" descr="images-3.jpeg"/>
          <p:cNvPicPr>
            <a:picLocks noChangeAspect="1"/>
          </p:cNvPicPr>
          <p:nvPr/>
        </p:nvPicPr>
        <p:blipFill>
          <a:blip r:embed="rId2"/>
          <a:stretch>
            <a:fillRect/>
          </a:stretch>
        </p:blipFill>
        <p:spPr>
          <a:xfrm>
            <a:off x="6068929" y="4274314"/>
            <a:ext cx="2307226" cy="2307226"/>
          </a:xfrm>
          <a:prstGeom prst="rect">
            <a:avLst/>
          </a:prstGeom>
        </p:spPr>
      </p:pic>
      <p:pic>
        <p:nvPicPr>
          <p:cNvPr id="7" name="Picture 6" descr="ist2_85989_canadian_money_2.jpg"/>
          <p:cNvPicPr>
            <a:picLocks noChangeAspect="1"/>
          </p:cNvPicPr>
          <p:nvPr/>
        </p:nvPicPr>
        <p:blipFill>
          <a:blip r:embed="rId3"/>
          <a:stretch>
            <a:fillRect/>
          </a:stretch>
        </p:blipFill>
        <p:spPr>
          <a:xfrm>
            <a:off x="3159977" y="5088183"/>
            <a:ext cx="1991143" cy="1493357"/>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legal-services.jpg"/>
          <p:cNvPicPr>
            <a:picLocks noChangeAspect="1"/>
          </p:cNvPicPr>
          <p:nvPr/>
        </p:nvPicPr>
        <p:blipFill>
          <a:blip r:embed="rId2"/>
          <a:stretch>
            <a:fillRect/>
          </a:stretch>
        </p:blipFill>
        <p:spPr>
          <a:xfrm>
            <a:off x="4387636" y="3290727"/>
            <a:ext cx="4756364" cy="3567273"/>
          </a:xfrm>
          <a:prstGeom prst="rect">
            <a:avLst/>
          </a:prstGeom>
        </p:spPr>
      </p:pic>
      <p:sp>
        <p:nvSpPr>
          <p:cNvPr id="2" name="Title 1"/>
          <p:cNvSpPr>
            <a:spLocks noGrp="1"/>
          </p:cNvSpPr>
          <p:nvPr>
            <p:ph type="title"/>
          </p:nvPr>
        </p:nvSpPr>
        <p:spPr/>
        <p:txBody>
          <a:bodyPr>
            <a:normAutofit fontScale="90000"/>
          </a:bodyPr>
          <a:lstStyle/>
          <a:p>
            <a:r>
              <a:rPr lang="en-US" dirty="0" smtClean="0"/>
              <a:t>Non-Physical Negative Effects of Substance Use and Abuse</a:t>
            </a:r>
            <a:endParaRPr lang="en-US" dirty="0"/>
          </a:p>
        </p:txBody>
      </p:sp>
      <p:sp>
        <p:nvSpPr>
          <p:cNvPr id="3" name="Text Placeholder 2"/>
          <p:cNvSpPr>
            <a:spLocks noGrp="1"/>
          </p:cNvSpPr>
          <p:nvPr>
            <p:ph type="body" idx="2"/>
          </p:nvPr>
        </p:nvSpPr>
        <p:spPr/>
        <p:txBody>
          <a:bodyPr vert="vert270">
            <a:normAutofit/>
          </a:bodyPr>
          <a:lstStyle/>
          <a:p>
            <a:r>
              <a:rPr lang="en-US" sz="5400" dirty="0" smtClean="0"/>
              <a:t>Legal</a:t>
            </a:r>
            <a:endParaRPr lang="en-US" sz="5400" dirty="0"/>
          </a:p>
        </p:txBody>
      </p:sp>
      <p:sp>
        <p:nvSpPr>
          <p:cNvPr id="4" name="Content Placeholder 3"/>
          <p:cNvSpPr>
            <a:spLocks noGrp="1"/>
          </p:cNvSpPr>
          <p:nvPr>
            <p:ph sz="quarter" idx="1"/>
          </p:nvPr>
        </p:nvSpPr>
        <p:spPr/>
        <p:txBody>
          <a:bodyPr/>
          <a:lstStyle/>
          <a:p>
            <a:r>
              <a:rPr lang="en-US" dirty="0" smtClean="0"/>
              <a:t>Negative implications regarding possession, purchase and use of various substances</a:t>
            </a:r>
          </a:p>
          <a:p>
            <a:r>
              <a:rPr lang="en-US" dirty="0" smtClean="0"/>
              <a:t>Could jeopardize opportunities for the future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 of Drugs</a:t>
            </a:r>
            <a:endParaRPr lang="en-US" dirty="0"/>
          </a:p>
        </p:txBody>
      </p:sp>
      <p:sp>
        <p:nvSpPr>
          <p:cNvPr id="3" name="Text Placeholder 2"/>
          <p:cNvSpPr>
            <a:spLocks noGrp="1"/>
          </p:cNvSpPr>
          <p:nvPr>
            <p:ph type="body" idx="2"/>
          </p:nvPr>
        </p:nvSpPr>
        <p:spPr/>
        <p:txBody>
          <a:bodyPr/>
          <a:lstStyle/>
          <a:p>
            <a:endParaRPr lang="en-US" dirty="0"/>
          </a:p>
        </p:txBody>
      </p:sp>
      <p:sp>
        <p:nvSpPr>
          <p:cNvPr id="4" name="Content Placeholder 3"/>
          <p:cNvSpPr>
            <a:spLocks noGrp="1"/>
          </p:cNvSpPr>
          <p:nvPr>
            <p:ph sz="quarter" idx="1"/>
          </p:nvPr>
        </p:nvSpPr>
        <p:spPr/>
        <p:txBody>
          <a:bodyPr/>
          <a:lstStyle/>
          <a:p>
            <a:r>
              <a:rPr lang="en-US" dirty="0" smtClean="0"/>
              <a:t> There are many different effects from the various drugs that one may encounter. We will now go through some of the more common drugs and talk about short and long term effects.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Cannabis </a:t>
            </a:r>
            <a:r>
              <a:rPr lang="en-US" sz="2667" dirty="0" smtClean="0"/>
              <a:t>(</a:t>
            </a:r>
            <a:r>
              <a:rPr lang="en-US" sz="2667" dirty="0" err="1" smtClean="0"/>
              <a:t>marijuanna</a:t>
            </a:r>
            <a:r>
              <a:rPr lang="en-US" sz="2667" dirty="0" smtClean="0"/>
              <a:t>, pot, grass, weed, bud)</a:t>
            </a:r>
            <a:endParaRPr lang="en-US" sz="2667" dirty="0"/>
          </a:p>
        </p:txBody>
      </p:sp>
      <p:sp>
        <p:nvSpPr>
          <p:cNvPr id="7" name="Content Placeholder 6"/>
          <p:cNvSpPr>
            <a:spLocks noGrp="1"/>
          </p:cNvSpPr>
          <p:nvPr>
            <p:ph sz="quarter" idx="2"/>
          </p:nvPr>
        </p:nvSpPr>
        <p:spPr/>
        <p:txBody>
          <a:bodyPr/>
          <a:lstStyle/>
          <a:p>
            <a:r>
              <a:rPr lang="en-US" dirty="0" smtClean="0"/>
              <a:t>Comes from dried tops, leaves, stems and seeds of the marijuana plant</a:t>
            </a:r>
            <a:endParaRPr lang="en-US" dirty="0"/>
          </a:p>
        </p:txBody>
      </p:sp>
      <p:sp>
        <p:nvSpPr>
          <p:cNvPr id="9" name="Content Placeholder 8"/>
          <p:cNvSpPr>
            <a:spLocks noGrp="1"/>
          </p:cNvSpPr>
          <p:nvPr>
            <p:ph sz="quarter" idx="4"/>
          </p:nvPr>
        </p:nvSpPr>
        <p:spPr/>
        <p:txBody>
          <a:bodyPr>
            <a:normAutofit fontScale="85000" lnSpcReduction="20000"/>
          </a:bodyPr>
          <a:lstStyle/>
          <a:p>
            <a:r>
              <a:rPr lang="en-US" dirty="0" smtClean="0"/>
              <a:t>Short-term memory, concentration and ability to think clearly may be impaired</a:t>
            </a:r>
          </a:p>
          <a:p>
            <a:r>
              <a:rPr lang="en-US" dirty="0" smtClean="0"/>
              <a:t>High feeling/relaxed, talkative</a:t>
            </a:r>
          </a:p>
          <a:p>
            <a:r>
              <a:rPr lang="en-US" dirty="0" smtClean="0"/>
              <a:t>May lose interest in activities</a:t>
            </a:r>
          </a:p>
          <a:p>
            <a:r>
              <a:rPr lang="en-US" dirty="0" smtClean="0"/>
              <a:t>Person may become dependant on drug.</a:t>
            </a:r>
            <a:endParaRPr lang="en-US" dirty="0"/>
          </a:p>
        </p:txBody>
      </p:sp>
      <p:sp>
        <p:nvSpPr>
          <p:cNvPr id="6" name="Text Placeholder 5"/>
          <p:cNvSpPr>
            <a:spLocks noGrp="1"/>
          </p:cNvSpPr>
          <p:nvPr>
            <p:ph type="body" sz="quarter" idx="1"/>
          </p:nvPr>
        </p:nvSpPr>
        <p:spPr/>
        <p:txBody>
          <a:bodyPr/>
          <a:lstStyle/>
          <a:p>
            <a:r>
              <a:rPr lang="en-US" dirty="0" smtClean="0"/>
              <a:t>Description</a:t>
            </a:r>
            <a:endParaRPr lang="en-US" dirty="0"/>
          </a:p>
        </p:txBody>
      </p:sp>
      <p:sp>
        <p:nvSpPr>
          <p:cNvPr id="8" name="Text Placeholder 7"/>
          <p:cNvSpPr>
            <a:spLocks noGrp="1"/>
          </p:cNvSpPr>
          <p:nvPr>
            <p:ph type="body" sz="quarter" idx="3"/>
          </p:nvPr>
        </p:nvSpPr>
        <p:spPr/>
        <p:txBody>
          <a:bodyPr/>
          <a:lstStyle/>
          <a:p>
            <a:r>
              <a:rPr lang="en-US" dirty="0" smtClean="0"/>
              <a:t>Effects</a:t>
            </a:r>
            <a:endParaRPr lang="en-US" dirty="0"/>
          </a:p>
        </p:txBody>
      </p:sp>
      <p:pic>
        <p:nvPicPr>
          <p:cNvPr id="11" name="Picture 10" descr="Horny Goat Weed m.jpg"/>
          <p:cNvPicPr>
            <a:picLocks noChangeAspect="1"/>
          </p:cNvPicPr>
          <p:nvPr/>
        </p:nvPicPr>
        <p:blipFill>
          <a:blip r:embed="rId2"/>
          <a:stretch>
            <a:fillRect/>
          </a:stretch>
        </p:blipFill>
        <p:spPr>
          <a:xfrm>
            <a:off x="7455098" y="1119261"/>
            <a:ext cx="1688902" cy="1266677"/>
          </a:xfrm>
          <a:prstGeom prst="rect">
            <a:avLst/>
          </a:prstGeom>
        </p:spPr>
      </p:pic>
      <p:pic>
        <p:nvPicPr>
          <p:cNvPr id="12" name="Picture 11" descr="1249064382-marijuana-leaf.jpg"/>
          <p:cNvPicPr>
            <a:picLocks noChangeAspect="1"/>
          </p:cNvPicPr>
          <p:nvPr/>
        </p:nvPicPr>
        <p:blipFill>
          <a:blip r:embed="rId3"/>
          <a:stretch>
            <a:fillRect/>
          </a:stretch>
        </p:blipFill>
        <p:spPr>
          <a:xfrm>
            <a:off x="1961538" y="3818383"/>
            <a:ext cx="2195928" cy="2201418"/>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Alcohol (booze, </a:t>
            </a:r>
            <a:r>
              <a:rPr lang="en-US" dirty="0" err="1" smtClean="0"/>
              <a:t>hootch</a:t>
            </a:r>
            <a:r>
              <a:rPr lang="en-US" dirty="0" smtClean="0"/>
              <a:t>)</a:t>
            </a:r>
            <a:endParaRPr lang="en-US" dirty="0"/>
          </a:p>
        </p:txBody>
      </p:sp>
      <p:sp>
        <p:nvSpPr>
          <p:cNvPr id="6" name="Content Placeholder 5"/>
          <p:cNvSpPr>
            <a:spLocks noGrp="1"/>
          </p:cNvSpPr>
          <p:nvPr>
            <p:ph sz="quarter" idx="2"/>
          </p:nvPr>
        </p:nvSpPr>
        <p:spPr/>
        <p:txBody>
          <a:bodyPr/>
          <a:lstStyle/>
          <a:p>
            <a:r>
              <a:rPr lang="en-US" dirty="0" smtClean="0"/>
              <a:t>Depressant that slows the Central Nervous System</a:t>
            </a:r>
            <a:endParaRPr lang="en-US" dirty="0"/>
          </a:p>
        </p:txBody>
      </p:sp>
      <p:sp>
        <p:nvSpPr>
          <p:cNvPr id="8" name="Content Placeholder 7"/>
          <p:cNvSpPr>
            <a:spLocks noGrp="1"/>
          </p:cNvSpPr>
          <p:nvPr>
            <p:ph sz="quarter" idx="4"/>
          </p:nvPr>
        </p:nvSpPr>
        <p:spPr/>
        <p:txBody>
          <a:bodyPr>
            <a:normAutofit fontScale="77500" lnSpcReduction="20000"/>
          </a:bodyPr>
          <a:lstStyle/>
          <a:p>
            <a:r>
              <a:rPr lang="en-US" dirty="0" smtClean="0"/>
              <a:t>Relaxed, less inhibited</a:t>
            </a:r>
          </a:p>
          <a:p>
            <a:r>
              <a:rPr lang="en-US" dirty="0" smtClean="0"/>
              <a:t>Reflexes become slower</a:t>
            </a:r>
          </a:p>
          <a:p>
            <a:r>
              <a:rPr lang="en-US" dirty="0" smtClean="0"/>
              <a:t>Could cause cirrhosis of the liver with prolonged use</a:t>
            </a:r>
          </a:p>
          <a:p>
            <a:r>
              <a:rPr lang="en-US" dirty="0" smtClean="0"/>
              <a:t>Mood may change; take more risks</a:t>
            </a:r>
          </a:p>
          <a:p>
            <a:r>
              <a:rPr lang="en-US" dirty="0" smtClean="0"/>
              <a:t>Brain and nerve damage</a:t>
            </a:r>
          </a:p>
          <a:p>
            <a:r>
              <a:rPr lang="en-US" dirty="0" smtClean="0"/>
              <a:t>In men, decreased sperm production</a:t>
            </a:r>
          </a:p>
          <a:p>
            <a:r>
              <a:rPr lang="en-US" dirty="0" smtClean="0"/>
              <a:t>Decision-making affected</a:t>
            </a:r>
            <a:endParaRPr lang="en-US" dirty="0"/>
          </a:p>
        </p:txBody>
      </p:sp>
      <p:sp>
        <p:nvSpPr>
          <p:cNvPr id="5" name="Text Placeholder 4"/>
          <p:cNvSpPr>
            <a:spLocks noGrp="1"/>
          </p:cNvSpPr>
          <p:nvPr>
            <p:ph type="body" sz="quarter" idx="1"/>
          </p:nvPr>
        </p:nvSpPr>
        <p:spPr/>
        <p:txBody>
          <a:bodyPr/>
          <a:lstStyle/>
          <a:p>
            <a:r>
              <a:rPr lang="en-US" dirty="0" smtClean="0"/>
              <a:t>Description</a:t>
            </a:r>
            <a:endParaRPr lang="en-US" dirty="0"/>
          </a:p>
        </p:txBody>
      </p:sp>
      <p:sp>
        <p:nvSpPr>
          <p:cNvPr id="7" name="Text Placeholder 6"/>
          <p:cNvSpPr>
            <a:spLocks noGrp="1"/>
          </p:cNvSpPr>
          <p:nvPr>
            <p:ph type="body" sz="quarter" idx="3"/>
          </p:nvPr>
        </p:nvSpPr>
        <p:spPr/>
        <p:txBody>
          <a:bodyPr/>
          <a:lstStyle/>
          <a:p>
            <a:r>
              <a:rPr lang="en-US" dirty="0" smtClean="0"/>
              <a:t>Effects</a:t>
            </a:r>
            <a:endParaRPr lang="en-US" dirty="0"/>
          </a:p>
        </p:txBody>
      </p:sp>
      <p:pic>
        <p:nvPicPr>
          <p:cNvPr id="9" name="Picture 8" descr="booze.jpg"/>
          <p:cNvPicPr>
            <a:picLocks noChangeAspect="1"/>
          </p:cNvPicPr>
          <p:nvPr/>
        </p:nvPicPr>
        <p:blipFill>
          <a:blip r:embed="rId2"/>
          <a:stretch>
            <a:fillRect/>
          </a:stretch>
        </p:blipFill>
        <p:spPr>
          <a:xfrm>
            <a:off x="1127980" y="4388210"/>
            <a:ext cx="2995335" cy="2246501"/>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PAINT THINNERS.jpg"/>
          <p:cNvPicPr>
            <a:picLocks noChangeAspect="1"/>
          </p:cNvPicPr>
          <p:nvPr/>
        </p:nvPicPr>
        <p:blipFill>
          <a:blip r:embed="rId2"/>
          <a:stretch>
            <a:fillRect/>
          </a:stretch>
        </p:blipFill>
        <p:spPr>
          <a:xfrm>
            <a:off x="3729150" y="4005293"/>
            <a:ext cx="2142900" cy="2852707"/>
          </a:xfrm>
          <a:prstGeom prst="rect">
            <a:avLst/>
          </a:prstGeom>
        </p:spPr>
      </p:pic>
      <p:sp>
        <p:nvSpPr>
          <p:cNvPr id="2" name="Title 1"/>
          <p:cNvSpPr>
            <a:spLocks noGrp="1"/>
          </p:cNvSpPr>
          <p:nvPr>
            <p:ph type="title"/>
          </p:nvPr>
        </p:nvSpPr>
        <p:spPr/>
        <p:txBody>
          <a:bodyPr>
            <a:normAutofit fontScale="90000"/>
          </a:bodyPr>
          <a:lstStyle/>
          <a:p>
            <a:r>
              <a:rPr lang="en-US" dirty="0" smtClean="0"/>
              <a:t>Solvents &amp; Aerosols/Inhalants </a:t>
            </a:r>
            <a:r>
              <a:rPr lang="en-US" sz="2667" dirty="0" smtClean="0"/>
              <a:t>(sniff, glue, gas)</a:t>
            </a:r>
            <a:endParaRPr lang="en-US" sz="2667" dirty="0"/>
          </a:p>
        </p:txBody>
      </p:sp>
      <p:sp>
        <p:nvSpPr>
          <p:cNvPr id="6" name="Content Placeholder 5"/>
          <p:cNvSpPr>
            <a:spLocks noGrp="1"/>
          </p:cNvSpPr>
          <p:nvPr>
            <p:ph sz="quarter" idx="2"/>
          </p:nvPr>
        </p:nvSpPr>
        <p:spPr/>
        <p:txBody>
          <a:bodyPr/>
          <a:lstStyle/>
          <a:p>
            <a:r>
              <a:rPr lang="en-US" dirty="0" smtClean="0"/>
              <a:t>Substances manufactured by the chemical industry </a:t>
            </a:r>
          </a:p>
          <a:p>
            <a:r>
              <a:rPr lang="en-US" dirty="0" smtClean="0"/>
              <a:t>I.e. Gasoline, shoe polish, varnish, etc</a:t>
            </a:r>
            <a:endParaRPr lang="en-US" dirty="0"/>
          </a:p>
        </p:txBody>
      </p:sp>
      <p:sp>
        <p:nvSpPr>
          <p:cNvPr id="8" name="Content Placeholder 7"/>
          <p:cNvSpPr>
            <a:spLocks noGrp="1"/>
          </p:cNvSpPr>
          <p:nvPr>
            <p:ph sz="quarter" idx="4"/>
          </p:nvPr>
        </p:nvSpPr>
        <p:spPr/>
        <p:txBody>
          <a:bodyPr/>
          <a:lstStyle/>
          <a:p>
            <a:r>
              <a:rPr lang="en-US" dirty="0" smtClean="0"/>
              <a:t>Feelings of euphoria</a:t>
            </a:r>
          </a:p>
          <a:p>
            <a:r>
              <a:rPr lang="en-US" dirty="0" smtClean="0"/>
              <a:t>Loss of coordination</a:t>
            </a:r>
          </a:p>
          <a:p>
            <a:r>
              <a:rPr lang="en-US" dirty="0" smtClean="0"/>
              <a:t>Lead poisoning</a:t>
            </a:r>
          </a:p>
          <a:p>
            <a:r>
              <a:rPr lang="en-US" dirty="0" smtClean="0"/>
              <a:t>Death</a:t>
            </a:r>
          </a:p>
          <a:p>
            <a:endParaRPr lang="en-US" dirty="0" smtClean="0"/>
          </a:p>
        </p:txBody>
      </p:sp>
      <p:sp>
        <p:nvSpPr>
          <p:cNvPr id="5" name="Text Placeholder 4"/>
          <p:cNvSpPr>
            <a:spLocks noGrp="1"/>
          </p:cNvSpPr>
          <p:nvPr>
            <p:ph type="body" sz="quarter" idx="1"/>
          </p:nvPr>
        </p:nvSpPr>
        <p:spPr/>
        <p:txBody>
          <a:bodyPr/>
          <a:lstStyle/>
          <a:p>
            <a:r>
              <a:rPr lang="en-US" dirty="0" smtClean="0"/>
              <a:t>Description</a:t>
            </a:r>
            <a:endParaRPr lang="en-US" dirty="0"/>
          </a:p>
        </p:txBody>
      </p:sp>
      <p:sp>
        <p:nvSpPr>
          <p:cNvPr id="7" name="Text Placeholder 6"/>
          <p:cNvSpPr>
            <a:spLocks noGrp="1"/>
          </p:cNvSpPr>
          <p:nvPr>
            <p:ph type="body" sz="quarter" idx="3"/>
          </p:nvPr>
        </p:nvSpPr>
        <p:spPr/>
        <p:txBody>
          <a:bodyPr/>
          <a:lstStyle/>
          <a:p>
            <a:r>
              <a:rPr lang="en-US" dirty="0" smtClean="0"/>
              <a:t>Effects</a:t>
            </a:r>
            <a:endParaRPr lang="en-US" dirty="0"/>
          </a:p>
        </p:txBody>
      </p:sp>
      <p:pic>
        <p:nvPicPr>
          <p:cNvPr id="9" name="Picture 8" descr="csid-huffing.jpg"/>
          <p:cNvPicPr>
            <a:picLocks noChangeAspect="1"/>
          </p:cNvPicPr>
          <p:nvPr/>
        </p:nvPicPr>
        <p:blipFill>
          <a:blip r:embed="rId3"/>
          <a:stretch>
            <a:fillRect/>
          </a:stretch>
        </p:blipFill>
        <p:spPr>
          <a:xfrm>
            <a:off x="6781800" y="4763184"/>
            <a:ext cx="1905000" cy="16383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Methamphetamine (</a:t>
            </a:r>
            <a:r>
              <a:rPr lang="en-US" sz="4000" dirty="0" smtClean="0"/>
              <a:t>speed, meth, chalk</a:t>
            </a:r>
            <a:r>
              <a:rPr lang="en-US" dirty="0" smtClean="0"/>
              <a:t>)</a:t>
            </a:r>
            <a:endParaRPr lang="en-US" dirty="0"/>
          </a:p>
        </p:txBody>
      </p:sp>
      <p:sp>
        <p:nvSpPr>
          <p:cNvPr id="6" name="Content Placeholder 5"/>
          <p:cNvSpPr>
            <a:spLocks noGrp="1"/>
          </p:cNvSpPr>
          <p:nvPr>
            <p:ph sz="quarter" idx="2"/>
          </p:nvPr>
        </p:nvSpPr>
        <p:spPr/>
        <p:txBody>
          <a:bodyPr/>
          <a:lstStyle/>
          <a:p>
            <a:r>
              <a:rPr lang="en-US" dirty="0" smtClean="0"/>
              <a:t>Pills, powder, liquid</a:t>
            </a:r>
          </a:p>
          <a:p>
            <a:r>
              <a:rPr lang="en-US" dirty="0" smtClean="0"/>
              <a:t>Addictive stimulant</a:t>
            </a:r>
            <a:endParaRPr lang="en-US" dirty="0"/>
          </a:p>
        </p:txBody>
      </p:sp>
      <p:sp>
        <p:nvSpPr>
          <p:cNvPr id="8" name="Content Placeholder 7"/>
          <p:cNvSpPr>
            <a:spLocks noGrp="1"/>
          </p:cNvSpPr>
          <p:nvPr>
            <p:ph sz="quarter" idx="4"/>
          </p:nvPr>
        </p:nvSpPr>
        <p:spPr/>
        <p:txBody>
          <a:bodyPr>
            <a:normAutofit lnSpcReduction="10000"/>
          </a:bodyPr>
          <a:lstStyle/>
          <a:p>
            <a:r>
              <a:rPr lang="en-US" dirty="0" smtClean="0"/>
              <a:t>Decreased appetite, increased physical activity, damage to blood vessels in the brain, strokes, irregular heart beat, respiratory problems, death</a:t>
            </a:r>
            <a:endParaRPr lang="en-US" dirty="0"/>
          </a:p>
        </p:txBody>
      </p:sp>
      <p:sp>
        <p:nvSpPr>
          <p:cNvPr id="5" name="Text Placeholder 4"/>
          <p:cNvSpPr>
            <a:spLocks noGrp="1"/>
          </p:cNvSpPr>
          <p:nvPr>
            <p:ph type="body" sz="quarter" idx="1"/>
          </p:nvPr>
        </p:nvSpPr>
        <p:spPr/>
        <p:txBody>
          <a:bodyPr/>
          <a:lstStyle/>
          <a:p>
            <a:r>
              <a:rPr lang="en-US" dirty="0" smtClean="0"/>
              <a:t>Description</a:t>
            </a:r>
            <a:endParaRPr lang="en-US" dirty="0"/>
          </a:p>
        </p:txBody>
      </p:sp>
      <p:sp>
        <p:nvSpPr>
          <p:cNvPr id="7" name="Text Placeholder 6"/>
          <p:cNvSpPr>
            <a:spLocks noGrp="1"/>
          </p:cNvSpPr>
          <p:nvPr>
            <p:ph type="body" sz="quarter" idx="3"/>
          </p:nvPr>
        </p:nvSpPr>
        <p:spPr/>
        <p:txBody>
          <a:bodyPr/>
          <a:lstStyle/>
          <a:p>
            <a:r>
              <a:rPr lang="en-US" dirty="0" smtClean="0"/>
              <a:t>Effects</a:t>
            </a:r>
            <a:endParaRPr lang="en-US" dirty="0"/>
          </a:p>
        </p:txBody>
      </p:sp>
      <p:pic>
        <p:nvPicPr>
          <p:cNvPr id="9" name="Picture 8" descr="methamphetamine-tied-to-abnormal-brain-developmentprenatal-meth-exposure-may-harm-babys-brain_2009_04_22.jpg"/>
          <p:cNvPicPr>
            <a:picLocks noChangeAspect="1"/>
          </p:cNvPicPr>
          <p:nvPr/>
        </p:nvPicPr>
        <p:blipFill>
          <a:blip r:embed="rId2"/>
          <a:stretch>
            <a:fillRect/>
          </a:stretch>
        </p:blipFill>
        <p:spPr>
          <a:xfrm>
            <a:off x="751548" y="3636433"/>
            <a:ext cx="4049052" cy="3221567"/>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Cocaine (coke, snow, blow, ice, rock)</a:t>
            </a:r>
            <a:endParaRPr lang="en-US" dirty="0"/>
          </a:p>
        </p:txBody>
      </p:sp>
      <p:sp>
        <p:nvSpPr>
          <p:cNvPr id="6" name="Content Placeholder 5"/>
          <p:cNvSpPr>
            <a:spLocks noGrp="1"/>
          </p:cNvSpPr>
          <p:nvPr>
            <p:ph sz="quarter" idx="2"/>
          </p:nvPr>
        </p:nvSpPr>
        <p:spPr/>
        <p:txBody>
          <a:bodyPr/>
          <a:lstStyle/>
          <a:p>
            <a:r>
              <a:rPr lang="en-US" dirty="0" smtClean="0"/>
              <a:t>Powerful stimulant of the Central Nervous System</a:t>
            </a:r>
            <a:endParaRPr lang="en-US" dirty="0"/>
          </a:p>
        </p:txBody>
      </p:sp>
      <p:sp>
        <p:nvSpPr>
          <p:cNvPr id="8" name="Content Placeholder 7"/>
          <p:cNvSpPr>
            <a:spLocks noGrp="1"/>
          </p:cNvSpPr>
          <p:nvPr>
            <p:ph sz="quarter" idx="4"/>
          </p:nvPr>
        </p:nvSpPr>
        <p:spPr/>
        <p:txBody>
          <a:bodyPr>
            <a:normAutofit fontScale="77500" lnSpcReduction="20000"/>
          </a:bodyPr>
          <a:lstStyle/>
          <a:p>
            <a:r>
              <a:rPr lang="en-US" dirty="0" smtClean="0"/>
              <a:t>Breathing and blood pressure increase</a:t>
            </a:r>
          </a:p>
          <a:p>
            <a:r>
              <a:rPr lang="en-US" dirty="0" smtClean="0"/>
              <a:t>Pupils enlarge</a:t>
            </a:r>
          </a:p>
          <a:p>
            <a:r>
              <a:rPr lang="en-US" dirty="0" smtClean="0"/>
              <a:t>Nose tissues may be damaged and erode</a:t>
            </a:r>
          </a:p>
          <a:p>
            <a:r>
              <a:rPr lang="en-US" dirty="0" smtClean="0"/>
              <a:t>Highly addictive</a:t>
            </a:r>
          </a:p>
          <a:p>
            <a:r>
              <a:rPr lang="en-US" dirty="0" smtClean="0"/>
              <a:t>With continued use tolerance is developed and more of the drug is needed to get the same effect. This leads to the risk of overdose.</a:t>
            </a:r>
            <a:endParaRPr lang="en-US" dirty="0"/>
          </a:p>
        </p:txBody>
      </p:sp>
      <p:sp>
        <p:nvSpPr>
          <p:cNvPr id="5" name="Text Placeholder 4"/>
          <p:cNvSpPr>
            <a:spLocks noGrp="1"/>
          </p:cNvSpPr>
          <p:nvPr>
            <p:ph type="body" sz="quarter" idx="1"/>
          </p:nvPr>
        </p:nvSpPr>
        <p:spPr/>
        <p:txBody>
          <a:bodyPr/>
          <a:lstStyle/>
          <a:p>
            <a:r>
              <a:rPr lang="en-US" dirty="0" smtClean="0"/>
              <a:t>Description</a:t>
            </a:r>
            <a:endParaRPr lang="en-US" dirty="0"/>
          </a:p>
        </p:txBody>
      </p:sp>
      <p:sp>
        <p:nvSpPr>
          <p:cNvPr id="7" name="Text Placeholder 6"/>
          <p:cNvSpPr>
            <a:spLocks noGrp="1"/>
          </p:cNvSpPr>
          <p:nvPr>
            <p:ph type="body" sz="quarter" idx="3"/>
          </p:nvPr>
        </p:nvSpPr>
        <p:spPr/>
        <p:txBody>
          <a:bodyPr/>
          <a:lstStyle/>
          <a:p>
            <a:r>
              <a:rPr lang="en-US" dirty="0" smtClean="0"/>
              <a:t>Effects</a:t>
            </a:r>
            <a:endParaRPr lang="en-US" dirty="0"/>
          </a:p>
        </p:txBody>
      </p:sp>
      <p:pic>
        <p:nvPicPr>
          <p:cNvPr id="10" name="Picture 9" descr="image-of-cocaine.jpg"/>
          <p:cNvPicPr>
            <a:picLocks noChangeAspect="1"/>
          </p:cNvPicPr>
          <p:nvPr/>
        </p:nvPicPr>
        <p:blipFill>
          <a:blip r:embed="rId2"/>
          <a:stretch>
            <a:fillRect/>
          </a:stretch>
        </p:blipFill>
        <p:spPr>
          <a:xfrm>
            <a:off x="1052471" y="4079848"/>
            <a:ext cx="3443329" cy="239855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Drug Definitions</a:t>
            </a:r>
            <a:endParaRPr lang="en-US" dirty="0"/>
          </a:p>
        </p:txBody>
      </p:sp>
      <p:sp>
        <p:nvSpPr>
          <p:cNvPr id="3" name="Content Placeholder 2"/>
          <p:cNvSpPr>
            <a:spLocks noGrp="1"/>
          </p:cNvSpPr>
          <p:nvPr>
            <p:ph sz="quarter" idx="1"/>
          </p:nvPr>
        </p:nvSpPr>
        <p:spPr/>
        <p:txBody>
          <a:bodyPr>
            <a:normAutofit/>
          </a:bodyPr>
          <a:lstStyle/>
          <a:p>
            <a:r>
              <a:rPr lang="en-US" sz="2400" dirty="0" smtClean="0"/>
              <a:t>Drug:  any substance that changes the way the body or mind works.  Ex/ illicit drugs, laxatives, vitamins, steroids, sleeping pills, everyday beverages such as pop, tea, coffee</a:t>
            </a:r>
          </a:p>
          <a:p>
            <a:r>
              <a:rPr lang="en-US" sz="2400" dirty="0" smtClean="0"/>
              <a:t>Drug Use:  act of taking drugs which may or may not interfere with ones daily activities</a:t>
            </a:r>
          </a:p>
          <a:p>
            <a:r>
              <a:rPr lang="en-US" sz="2400" dirty="0" smtClean="0"/>
              <a:t>Drug abuse: involves use of a drug to the extent that it interferes with ones life at school, work, family, friends </a:t>
            </a:r>
            <a:r>
              <a:rPr lang="en-US" sz="2400" dirty="0" err="1" smtClean="0"/>
              <a:t>etc</a:t>
            </a:r>
            <a:endParaRPr lang="en-US" sz="2400" dirty="0"/>
          </a:p>
        </p:txBody>
      </p:sp>
    </p:spTree>
    <p:extLst>
      <p:ext uri="{BB962C8B-B14F-4D97-AF65-F5344CB8AC3E}">
        <p14:creationId xmlns:p14="http://schemas.microsoft.com/office/powerpoint/2010/main" val="13735906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Rohypnol </a:t>
            </a:r>
            <a:r>
              <a:rPr lang="en-US" sz="3556" dirty="0" smtClean="0"/>
              <a:t>(</a:t>
            </a:r>
            <a:r>
              <a:rPr lang="en-US" sz="3556" dirty="0" err="1" smtClean="0"/>
              <a:t>roofies</a:t>
            </a:r>
            <a:r>
              <a:rPr lang="en-US" sz="3556" dirty="0" smtClean="0"/>
              <a:t>, peanuts, </a:t>
            </a:r>
            <a:r>
              <a:rPr lang="en-US" sz="3556" dirty="0" err="1" smtClean="0"/>
              <a:t>pappas</a:t>
            </a:r>
            <a:r>
              <a:rPr lang="en-US" sz="3556" dirty="0" smtClean="0"/>
              <a:t>, </a:t>
            </a:r>
            <a:r>
              <a:rPr lang="en-US" sz="3556" dirty="0" err="1" smtClean="0"/>
              <a:t>ro</a:t>
            </a:r>
            <a:r>
              <a:rPr lang="en-US" sz="3556" dirty="0" smtClean="0"/>
              <a:t>-shays)</a:t>
            </a:r>
            <a:endParaRPr lang="en-US" sz="3556" dirty="0"/>
          </a:p>
        </p:txBody>
      </p:sp>
      <p:sp>
        <p:nvSpPr>
          <p:cNvPr id="6" name="Content Placeholder 5"/>
          <p:cNvSpPr>
            <a:spLocks noGrp="1"/>
          </p:cNvSpPr>
          <p:nvPr>
            <p:ph sz="quarter" idx="2"/>
          </p:nvPr>
        </p:nvSpPr>
        <p:spPr/>
        <p:txBody>
          <a:bodyPr>
            <a:normAutofit lnSpcReduction="10000"/>
          </a:bodyPr>
          <a:lstStyle/>
          <a:p>
            <a:r>
              <a:rPr lang="en-US" dirty="0" smtClean="0"/>
              <a:t>Makes a person less able to resist sexual assault</a:t>
            </a:r>
          </a:p>
          <a:p>
            <a:r>
              <a:rPr lang="en-US" dirty="0" smtClean="0"/>
              <a:t>Tablets turn clear beverages blue and turn dark beverages murky</a:t>
            </a:r>
          </a:p>
          <a:p>
            <a:r>
              <a:rPr lang="en-US" dirty="0" smtClean="0"/>
              <a:t>Sedative</a:t>
            </a:r>
          </a:p>
        </p:txBody>
      </p:sp>
      <p:sp>
        <p:nvSpPr>
          <p:cNvPr id="8" name="Content Placeholder 7"/>
          <p:cNvSpPr>
            <a:spLocks noGrp="1"/>
          </p:cNvSpPr>
          <p:nvPr>
            <p:ph sz="quarter" idx="4"/>
          </p:nvPr>
        </p:nvSpPr>
        <p:spPr/>
        <p:txBody>
          <a:bodyPr/>
          <a:lstStyle/>
          <a:p>
            <a:r>
              <a:rPr lang="en-US" dirty="0" smtClean="0"/>
              <a:t>Loss of memory, impaired judgment</a:t>
            </a:r>
          </a:p>
          <a:p>
            <a:r>
              <a:rPr lang="en-US" dirty="0" smtClean="0"/>
              <a:t>Periods of blackouts</a:t>
            </a:r>
          </a:p>
          <a:p>
            <a:r>
              <a:rPr lang="en-US" dirty="0" smtClean="0"/>
              <a:t>Seizures</a:t>
            </a:r>
          </a:p>
          <a:p>
            <a:r>
              <a:rPr lang="en-US" dirty="0" smtClean="0"/>
              <a:t>May be fatal if mixed with other drugs</a:t>
            </a:r>
          </a:p>
          <a:p>
            <a:r>
              <a:rPr lang="en-US" dirty="0" smtClean="0"/>
              <a:t>Respiratory shut-down</a:t>
            </a:r>
            <a:endParaRPr lang="en-US" dirty="0"/>
          </a:p>
        </p:txBody>
      </p:sp>
      <p:sp>
        <p:nvSpPr>
          <p:cNvPr id="5" name="Text Placeholder 4"/>
          <p:cNvSpPr>
            <a:spLocks noGrp="1"/>
          </p:cNvSpPr>
          <p:nvPr>
            <p:ph type="body" sz="quarter" idx="1"/>
          </p:nvPr>
        </p:nvSpPr>
        <p:spPr/>
        <p:txBody>
          <a:bodyPr/>
          <a:lstStyle/>
          <a:p>
            <a:r>
              <a:rPr lang="en-US" dirty="0" smtClean="0"/>
              <a:t>Description</a:t>
            </a:r>
            <a:endParaRPr lang="en-US" dirty="0"/>
          </a:p>
        </p:txBody>
      </p:sp>
      <p:sp>
        <p:nvSpPr>
          <p:cNvPr id="7" name="Text Placeholder 6"/>
          <p:cNvSpPr>
            <a:spLocks noGrp="1"/>
          </p:cNvSpPr>
          <p:nvPr>
            <p:ph type="body" sz="quarter" idx="3"/>
          </p:nvPr>
        </p:nvSpPr>
        <p:spPr/>
        <p:txBody>
          <a:bodyPr/>
          <a:lstStyle/>
          <a:p>
            <a:r>
              <a:rPr lang="en-US" dirty="0" smtClean="0"/>
              <a:t>Effects</a:t>
            </a:r>
            <a:endParaRPr lang="en-US" dirty="0"/>
          </a:p>
        </p:txBody>
      </p:sp>
      <p:pic>
        <p:nvPicPr>
          <p:cNvPr id="10" name="Picture 9" descr="lens4384982_1241232058roofies-93991.jpg"/>
          <p:cNvPicPr>
            <a:picLocks noChangeAspect="1"/>
          </p:cNvPicPr>
          <p:nvPr/>
        </p:nvPicPr>
        <p:blipFill>
          <a:blip r:embed="rId2"/>
          <a:stretch>
            <a:fillRect/>
          </a:stretch>
        </p:blipFill>
        <p:spPr>
          <a:xfrm>
            <a:off x="3073492" y="5041521"/>
            <a:ext cx="1727108" cy="1677763"/>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G.H.B Gamma </a:t>
            </a:r>
            <a:r>
              <a:rPr lang="en-US" dirty="0" err="1" smtClean="0"/>
              <a:t>hydroxy</a:t>
            </a:r>
            <a:r>
              <a:rPr lang="en-US" dirty="0" smtClean="0"/>
              <a:t> butyrate  </a:t>
            </a:r>
            <a:r>
              <a:rPr lang="en-US" sz="4000" dirty="0" smtClean="0"/>
              <a:t>(liquid ecstasy)</a:t>
            </a:r>
            <a:endParaRPr lang="en-US" sz="4000" dirty="0"/>
          </a:p>
        </p:txBody>
      </p:sp>
      <p:sp>
        <p:nvSpPr>
          <p:cNvPr id="6" name="Content Placeholder 5"/>
          <p:cNvSpPr>
            <a:spLocks noGrp="1"/>
          </p:cNvSpPr>
          <p:nvPr>
            <p:ph sz="quarter" idx="2"/>
          </p:nvPr>
        </p:nvSpPr>
        <p:spPr/>
        <p:txBody>
          <a:bodyPr/>
          <a:lstStyle/>
          <a:p>
            <a:r>
              <a:rPr lang="en-US" dirty="0" smtClean="0"/>
              <a:t>Makes a person less able to resist sexual assault</a:t>
            </a:r>
          </a:p>
          <a:p>
            <a:r>
              <a:rPr lang="en-US" dirty="0" smtClean="0"/>
              <a:t>Looks and smells like water/also available as a white powder or capsule</a:t>
            </a:r>
            <a:endParaRPr lang="en-US" dirty="0"/>
          </a:p>
        </p:txBody>
      </p:sp>
      <p:sp>
        <p:nvSpPr>
          <p:cNvPr id="8" name="Content Placeholder 7"/>
          <p:cNvSpPr>
            <a:spLocks noGrp="1"/>
          </p:cNvSpPr>
          <p:nvPr>
            <p:ph sz="quarter" idx="4"/>
          </p:nvPr>
        </p:nvSpPr>
        <p:spPr>
          <a:xfrm>
            <a:off x="4800600" y="2438400"/>
            <a:ext cx="4108702" cy="3581400"/>
          </a:xfrm>
        </p:spPr>
        <p:txBody>
          <a:bodyPr numCol="2">
            <a:normAutofit fontScale="92500" lnSpcReduction="10000"/>
          </a:bodyPr>
          <a:lstStyle/>
          <a:p>
            <a:r>
              <a:rPr lang="en-US" dirty="0" smtClean="0"/>
              <a:t>Dizziness, </a:t>
            </a:r>
          </a:p>
          <a:p>
            <a:r>
              <a:rPr lang="en-US" dirty="0" smtClean="0"/>
              <a:t>Nausea</a:t>
            </a:r>
          </a:p>
          <a:p>
            <a:r>
              <a:rPr lang="en-US" dirty="0" smtClean="0"/>
              <a:t>Vomiting</a:t>
            </a:r>
          </a:p>
          <a:p>
            <a:r>
              <a:rPr lang="en-US" dirty="0" smtClean="0"/>
              <a:t>Amnesia</a:t>
            </a:r>
          </a:p>
          <a:p>
            <a:r>
              <a:rPr lang="en-US" dirty="0" smtClean="0"/>
              <a:t>Loss of consciousness</a:t>
            </a:r>
          </a:p>
          <a:p>
            <a:r>
              <a:rPr lang="en-US" dirty="0" smtClean="0"/>
              <a:t>Seizures</a:t>
            </a:r>
          </a:p>
          <a:p>
            <a:r>
              <a:rPr lang="en-US" dirty="0" smtClean="0"/>
              <a:t>Depressed breathing</a:t>
            </a:r>
          </a:p>
          <a:p>
            <a:r>
              <a:rPr lang="en-US" dirty="0" smtClean="0"/>
              <a:t>Coma</a:t>
            </a:r>
          </a:p>
          <a:p>
            <a:r>
              <a:rPr lang="en-US" dirty="0" smtClean="0"/>
              <a:t>Vomiting while asleep</a:t>
            </a:r>
          </a:p>
          <a:p>
            <a:r>
              <a:rPr lang="en-US" dirty="0" smtClean="0"/>
              <a:t>Death</a:t>
            </a:r>
          </a:p>
          <a:p>
            <a:pPr>
              <a:buNone/>
            </a:pPr>
            <a:endParaRPr lang="en-US" dirty="0" smtClean="0"/>
          </a:p>
        </p:txBody>
      </p:sp>
      <p:sp>
        <p:nvSpPr>
          <p:cNvPr id="5" name="Text Placeholder 4"/>
          <p:cNvSpPr>
            <a:spLocks noGrp="1"/>
          </p:cNvSpPr>
          <p:nvPr>
            <p:ph type="body" sz="quarter" idx="1"/>
          </p:nvPr>
        </p:nvSpPr>
        <p:spPr/>
        <p:txBody>
          <a:bodyPr/>
          <a:lstStyle/>
          <a:p>
            <a:r>
              <a:rPr lang="en-US" dirty="0" smtClean="0"/>
              <a:t>Description</a:t>
            </a:r>
            <a:endParaRPr lang="en-US" dirty="0"/>
          </a:p>
        </p:txBody>
      </p:sp>
      <p:sp>
        <p:nvSpPr>
          <p:cNvPr id="7" name="Text Placeholder 6"/>
          <p:cNvSpPr>
            <a:spLocks noGrp="1"/>
          </p:cNvSpPr>
          <p:nvPr>
            <p:ph type="body" sz="quarter" idx="3"/>
          </p:nvPr>
        </p:nvSpPr>
        <p:spPr/>
        <p:txBody>
          <a:bodyPr/>
          <a:lstStyle/>
          <a:p>
            <a:r>
              <a:rPr lang="en-US" dirty="0" smtClean="0"/>
              <a:t>Effects</a:t>
            </a:r>
            <a:endParaRPr lang="en-US" dirty="0"/>
          </a:p>
        </p:txBody>
      </p:sp>
      <p:pic>
        <p:nvPicPr>
          <p:cNvPr id="10" name="Picture 9" descr="ghb[1].jpg"/>
          <p:cNvPicPr>
            <a:picLocks noChangeAspect="1"/>
          </p:cNvPicPr>
          <p:nvPr/>
        </p:nvPicPr>
        <p:blipFill>
          <a:blip r:embed="rId2"/>
          <a:stretch>
            <a:fillRect/>
          </a:stretch>
        </p:blipFill>
        <p:spPr>
          <a:xfrm>
            <a:off x="6735806" y="5097484"/>
            <a:ext cx="2173496" cy="139493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Ketamine.jpg"/>
          <p:cNvPicPr>
            <a:picLocks noChangeAspect="1"/>
          </p:cNvPicPr>
          <p:nvPr/>
        </p:nvPicPr>
        <p:blipFill>
          <a:blip r:embed="rId2"/>
          <a:stretch>
            <a:fillRect/>
          </a:stretch>
        </p:blipFill>
        <p:spPr>
          <a:xfrm>
            <a:off x="6424270" y="4736610"/>
            <a:ext cx="2719730" cy="2121389"/>
          </a:xfrm>
          <a:prstGeom prst="rect">
            <a:avLst/>
          </a:prstGeom>
        </p:spPr>
      </p:pic>
      <p:sp>
        <p:nvSpPr>
          <p:cNvPr id="2" name="Title 1"/>
          <p:cNvSpPr>
            <a:spLocks noGrp="1"/>
          </p:cNvSpPr>
          <p:nvPr>
            <p:ph type="title"/>
          </p:nvPr>
        </p:nvSpPr>
        <p:spPr/>
        <p:txBody>
          <a:bodyPr/>
          <a:lstStyle/>
          <a:p>
            <a:r>
              <a:rPr lang="en-US" dirty="0" err="1" smtClean="0"/>
              <a:t>Ketamine</a:t>
            </a:r>
            <a:r>
              <a:rPr lang="en-US" dirty="0" smtClean="0"/>
              <a:t> (Special K, Kit Kat)</a:t>
            </a:r>
            <a:endParaRPr lang="en-US" dirty="0"/>
          </a:p>
        </p:txBody>
      </p:sp>
      <p:sp>
        <p:nvSpPr>
          <p:cNvPr id="6" name="Content Placeholder 5"/>
          <p:cNvSpPr>
            <a:spLocks noGrp="1"/>
          </p:cNvSpPr>
          <p:nvPr>
            <p:ph sz="quarter" idx="2"/>
          </p:nvPr>
        </p:nvSpPr>
        <p:spPr/>
        <p:txBody>
          <a:bodyPr>
            <a:normAutofit lnSpcReduction="10000"/>
          </a:bodyPr>
          <a:lstStyle/>
          <a:p>
            <a:r>
              <a:rPr lang="en-US" dirty="0" smtClean="0"/>
              <a:t>Makes person less able to resist sexual assault</a:t>
            </a:r>
          </a:p>
          <a:p>
            <a:r>
              <a:rPr lang="en-US" dirty="0" smtClean="0"/>
              <a:t>Painkiller used mainly by veterinarians for surgery</a:t>
            </a:r>
          </a:p>
          <a:p>
            <a:r>
              <a:rPr lang="en-US" dirty="0" smtClean="0"/>
              <a:t>Liquid, white powder or pill</a:t>
            </a:r>
            <a:endParaRPr lang="en-US" dirty="0"/>
          </a:p>
        </p:txBody>
      </p:sp>
      <p:sp>
        <p:nvSpPr>
          <p:cNvPr id="8" name="Content Placeholder 7"/>
          <p:cNvSpPr>
            <a:spLocks noGrp="1"/>
          </p:cNvSpPr>
          <p:nvPr>
            <p:ph sz="quarter" idx="4"/>
          </p:nvPr>
        </p:nvSpPr>
        <p:spPr/>
        <p:txBody>
          <a:bodyPr>
            <a:normAutofit fontScale="85000" lnSpcReduction="20000"/>
          </a:bodyPr>
          <a:lstStyle/>
          <a:p>
            <a:r>
              <a:rPr lang="en-US" dirty="0" smtClean="0"/>
              <a:t>Temporary amnesia and hallucinations</a:t>
            </a:r>
          </a:p>
          <a:p>
            <a:r>
              <a:rPr lang="en-US" dirty="0" smtClean="0"/>
              <a:t>May babble</a:t>
            </a:r>
          </a:p>
          <a:p>
            <a:r>
              <a:rPr lang="en-US" dirty="0" smtClean="0"/>
              <a:t>Less inhibitions</a:t>
            </a:r>
          </a:p>
          <a:p>
            <a:r>
              <a:rPr lang="en-US" dirty="0" smtClean="0"/>
              <a:t>Flashbacks</a:t>
            </a:r>
          </a:p>
          <a:p>
            <a:r>
              <a:rPr lang="en-US" dirty="0" smtClean="0"/>
              <a:t>Decreases oxygen to brain and muscles</a:t>
            </a:r>
          </a:p>
          <a:p>
            <a:r>
              <a:rPr lang="en-US" dirty="0" smtClean="0"/>
              <a:t>Unconsciousness</a:t>
            </a:r>
          </a:p>
          <a:p>
            <a:r>
              <a:rPr lang="en-US" dirty="0" smtClean="0"/>
              <a:t>Death may occur</a:t>
            </a:r>
          </a:p>
          <a:p>
            <a:pPr>
              <a:buNone/>
            </a:pPr>
            <a:endParaRPr lang="en-US" dirty="0"/>
          </a:p>
        </p:txBody>
      </p:sp>
      <p:sp>
        <p:nvSpPr>
          <p:cNvPr id="5" name="Text Placeholder 4"/>
          <p:cNvSpPr>
            <a:spLocks noGrp="1"/>
          </p:cNvSpPr>
          <p:nvPr>
            <p:ph type="body" sz="quarter" idx="1"/>
          </p:nvPr>
        </p:nvSpPr>
        <p:spPr/>
        <p:txBody>
          <a:bodyPr/>
          <a:lstStyle/>
          <a:p>
            <a:r>
              <a:rPr lang="en-US" dirty="0" smtClean="0"/>
              <a:t>Description</a:t>
            </a:r>
            <a:endParaRPr lang="en-US" dirty="0"/>
          </a:p>
        </p:txBody>
      </p:sp>
      <p:sp>
        <p:nvSpPr>
          <p:cNvPr id="7" name="Text Placeholder 6"/>
          <p:cNvSpPr>
            <a:spLocks noGrp="1"/>
          </p:cNvSpPr>
          <p:nvPr>
            <p:ph type="body" sz="quarter" idx="3"/>
          </p:nvPr>
        </p:nvSpPr>
        <p:spPr/>
        <p:txBody>
          <a:bodyPr/>
          <a:lstStyle/>
          <a:p>
            <a:r>
              <a:rPr lang="en-US" dirty="0" smtClean="0"/>
              <a:t>Effects</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Ecstasy (XTC, X, E, Love Drug)</a:t>
            </a:r>
            <a:endParaRPr lang="en-US" dirty="0"/>
          </a:p>
        </p:txBody>
      </p:sp>
      <p:sp>
        <p:nvSpPr>
          <p:cNvPr id="6" name="Content Placeholder 5"/>
          <p:cNvSpPr>
            <a:spLocks noGrp="1"/>
          </p:cNvSpPr>
          <p:nvPr>
            <p:ph sz="quarter" idx="2"/>
          </p:nvPr>
        </p:nvSpPr>
        <p:spPr/>
        <p:txBody>
          <a:bodyPr>
            <a:normAutofit/>
          </a:bodyPr>
          <a:lstStyle/>
          <a:p>
            <a:r>
              <a:rPr lang="en-US" dirty="0" smtClean="0"/>
              <a:t>Combination of hallucinogen and stimulant</a:t>
            </a:r>
          </a:p>
          <a:p>
            <a:r>
              <a:rPr lang="en-US" dirty="0" smtClean="0"/>
              <a:t>Tablet or gelatin capsule form</a:t>
            </a:r>
            <a:endParaRPr lang="en-US" dirty="0"/>
          </a:p>
        </p:txBody>
      </p:sp>
      <p:sp>
        <p:nvSpPr>
          <p:cNvPr id="8" name="Content Placeholder 7"/>
          <p:cNvSpPr>
            <a:spLocks noGrp="1"/>
          </p:cNvSpPr>
          <p:nvPr>
            <p:ph sz="quarter" idx="4"/>
          </p:nvPr>
        </p:nvSpPr>
        <p:spPr/>
        <p:txBody>
          <a:bodyPr>
            <a:normAutofit fontScale="77500" lnSpcReduction="20000"/>
          </a:bodyPr>
          <a:lstStyle/>
          <a:p>
            <a:r>
              <a:rPr lang="en-US" dirty="0" smtClean="0"/>
              <a:t>Excited feeling</a:t>
            </a:r>
          </a:p>
          <a:p>
            <a:r>
              <a:rPr lang="en-US" dirty="0" smtClean="0"/>
              <a:t>Less inhibitions</a:t>
            </a:r>
          </a:p>
          <a:p>
            <a:r>
              <a:rPr lang="en-US" dirty="0" smtClean="0"/>
              <a:t>Euphoria</a:t>
            </a:r>
          </a:p>
          <a:p>
            <a:r>
              <a:rPr lang="en-US" dirty="0" smtClean="0"/>
              <a:t>Overheating</a:t>
            </a:r>
          </a:p>
          <a:p>
            <a:r>
              <a:rPr lang="en-US" dirty="0" smtClean="0"/>
              <a:t>Dehydration</a:t>
            </a:r>
          </a:p>
          <a:p>
            <a:r>
              <a:rPr lang="en-US" dirty="0" smtClean="0"/>
              <a:t>Death due to kidney or cardiovascular failure</a:t>
            </a:r>
          </a:p>
          <a:p>
            <a:r>
              <a:rPr lang="en-US" dirty="0" smtClean="0"/>
              <a:t>Loss of consciousness</a:t>
            </a:r>
          </a:p>
          <a:p>
            <a:r>
              <a:rPr lang="en-US" dirty="0" smtClean="0"/>
              <a:t>Paralysis</a:t>
            </a:r>
          </a:p>
          <a:p>
            <a:r>
              <a:rPr lang="en-US" dirty="0" smtClean="0"/>
              <a:t>Brain damage</a:t>
            </a:r>
          </a:p>
        </p:txBody>
      </p:sp>
      <p:sp>
        <p:nvSpPr>
          <p:cNvPr id="5" name="Text Placeholder 4"/>
          <p:cNvSpPr>
            <a:spLocks noGrp="1"/>
          </p:cNvSpPr>
          <p:nvPr>
            <p:ph type="body" sz="quarter" idx="1"/>
          </p:nvPr>
        </p:nvSpPr>
        <p:spPr/>
        <p:txBody>
          <a:bodyPr/>
          <a:lstStyle/>
          <a:p>
            <a:r>
              <a:rPr lang="en-US" dirty="0" smtClean="0"/>
              <a:t>Description</a:t>
            </a:r>
            <a:endParaRPr lang="en-US" dirty="0"/>
          </a:p>
        </p:txBody>
      </p:sp>
      <p:sp>
        <p:nvSpPr>
          <p:cNvPr id="7" name="Text Placeholder 6"/>
          <p:cNvSpPr>
            <a:spLocks noGrp="1"/>
          </p:cNvSpPr>
          <p:nvPr>
            <p:ph type="body" sz="quarter" idx="3"/>
          </p:nvPr>
        </p:nvSpPr>
        <p:spPr/>
        <p:txBody>
          <a:bodyPr/>
          <a:lstStyle/>
          <a:p>
            <a:r>
              <a:rPr lang="en-US" dirty="0" smtClean="0"/>
              <a:t>Effects</a:t>
            </a:r>
            <a:endParaRPr lang="en-US" dirty="0"/>
          </a:p>
        </p:txBody>
      </p:sp>
      <p:pic>
        <p:nvPicPr>
          <p:cNvPr id="9" name="Picture 8" descr="ecstasy_pill_collage1.jpg"/>
          <p:cNvPicPr>
            <a:picLocks noChangeAspect="1"/>
          </p:cNvPicPr>
          <p:nvPr/>
        </p:nvPicPr>
        <p:blipFill>
          <a:blip r:embed="rId2"/>
          <a:stretch>
            <a:fillRect/>
          </a:stretch>
        </p:blipFill>
        <p:spPr>
          <a:xfrm>
            <a:off x="1114479" y="4815094"/>
            <a:ext cx="2470410" cy="2042906"/>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Ritalin-SR-20mg-1000x1000.png"/>
          <p:cNvPicPr>
            <a:picLocks noChangeAspect="1"/>
          </p:cNvPicPr>
          <p:nvPr/>
        </p:nvPicPr>
        <p:blipFill>
          <a:blip r:embed="rId2"/>
          <a:stretch>
            <a:fillRect/>
          </a:stretch>
        </p:blipFill>
        <p:spPr>
          <a:xfrm>
            <a:off x="7281710" y="3769506"/>
            <a:ext cx="1862290" cy="1862290"/>
          </a:xfrm>
          <a:prstGeom prst="rect">
            <a:avLst/>
          </a:prstGeom>
        </p:spPr>
      </p:pic>
      <p:sp>
        <p:nvSpPr>
          <p:cNvPr id="2" name="Title 1"/>
          <p:cNvSpPr>
            <a:spLocks noGrp="1"/>
          </p:cNvSpPr>
          <p:nvPr>
            <p:ph type="title"/>
          </p:nvPr>
        </p:nvSpPr>
        <p:spPr/>
        <p:txBody>
          <a:bodyPr>
            <a:normAutofit fontScale="90000"/>
          </a:bodyPr>
          <a:lstStyle/>
          <a:p>
            <a:r>
              <a:rPr lang="en-US" dirty="0" smtClean="0"/>
              <a:t>Ritalin – methylphenidate (</a:t>
            </a:r>
            <a:r>
              <a:rPr lang="en-US" sz="3556" dirty="0" smtClean="0"/>
              <a:t>Vitamin R, </a:t>
            </a:r>
            <a:r>
              <a:rPr lang="en-US" sz="3556" dirty="0" err="1" smtClean="0"/>
              <a:t>Rit</a:t>
            </a:r>
            <a:r>
              <a:rPr lang="en-US" sz="3556" dirty="0" smtClean="0"/>
              <a:t>)</a:t>
            </a:r>
            <a:endParaRPr lang="en-US" sz="3556" dirty="0"/>
          </a:p>
        </p:txBody>
      </p:sp>
      <p:sp>
        <p:nvSpPr>
          <p:cNvPr id="6" name="Content Placeholder 5"/>
          <p:cNvSpPr>
            <a:spLocks noGrp="1"/>
          </p:cNvSpPr>
          <p:nvPr>
            <p:ph sz="quarter" idx="2"/>
          </p:nvPr>
        </p:nvSpPr>
        <p:spPr/>
        <p:txBody>
          <a:bodyPr>
            <a:normAutofit fontScale="92500"/>
          </a:bodyPr>
          <a:lstStyle/>
          <a:p>
            <a:r>
              <a:rPr lang="en-US" dirty="0" smtClean="0"/>
              <a:t>Commonly used for ADHD</a:t>
            </a:r>
          </a:p>
          <a:p>
            <a:r>
              <a:rPr lang="en-US" dirty="0" smtClean="0"/>
              <a:t>Now being used as an illegal drug</a:t>
            </a:r>
          </a:p>
          <a:p>
            <a:r>
              <a:rPr lang="en-US" dirty="0" smtClean="0"/>
              <a:t>Tablet form but illegal users crush and snort if or dissolve it in water and inject intravenously</a:t>
            </a:r>
            <a:endParaRPr lang="en-US" dirty="0"/>
          </a:p>
        </p:txBody>
      </p:sp>
      <p:sp>
        <p:nvSpPr>
          <p:cNvPr id="8" name="Content Placeholder 7"/>
          <p:cNvSpPr>
            <a:spLocks noGrp="1"/>
          </p:cNvSpPr>
          <p:nvPr>
            <p:ph sz="quarter" idx="4"/>
          </p:nvPr>
        </p:nvSpPr>
        <p:spPr>
          <a:xfrm>
            <a:off x="4800600" y="2438399"/>
            <a:ext cx="4108702" cy="4419601"/>
          </a:xfrm>
        </p:spPr>
        <p:txBody>
          <a:bodyPr>
            <a:normAutofit fontScale="77500" lnSpcReduction="20000"/>
          </a:bodyPr>
          <a:lstStyle/>
          <a:p>
            <a:r>
              <a:rPr lang="en-US" dirty="0" smtClean="0"/>
              <a:t>Strong stimulant effect when snorted </a:t>
            </a:r>
          </a:p>
          <a:p>
            <a:r>
              <a:rPr lang="en-US" dirty="0" smtClean="0"/>
              <a:t>CNS stimulant similar to speed or cocaine</a:t>
            </a:r>
          </a:p>
          <a:p>
            <a:r>
              <a:rPr lang="en-US" dirty="0" smtClean="0"/>
              <a:t>Nervousness</a:t>
            </a:r>
          </a:p>
          <a:p>
            <a:r>
              <a:rPr lang="en-US" dirty="0" smtClean="0"/>
              <a:t>Loss of appetite</a:t>
            </a:r>
          </a:p>
          <a:p>
            <a:r>
              <a:rPr lang="en-US" dirty="0" smtClean="0"/>
              <a:t>skin rash</a:t>
            </a:r>
          </a:p>
          <a:p>
            <a:r>
              <a:rPr lang="en-US" dirty="0" smtClean="0"/>
              <a:t>Increased alertness</a:t>
            </a:r>
          </a:p>
          <a:p>
            <a:r>
              <a:rPr lang="en-US" dirty="0" smtClean="0"/>
              <a:t>Abdominal pain</a:t>
            </a:r>
          </a:p>
          <a:p>
            <a:r>
              <a:rPr lang="en-US" dirty="0" smtClean="0"/>
              <a:t>Digestive problems</a:t>
            </a:r>
          </a:p>
          <a:p>
            <a:r>
              <a:rPr lang="en-US" dirty="0" smtClean="0"/>
              <a:t>Possible dependence</a:t>
            </a:r>
          </a:p>
          <a:p>
            <a:r>
              <a:rPr lang="en-US" dirty="0" smtClean="0"/>
              <a:t>Serve depression upon withdrawal</a:t>
            </a:r>
          </a:p>
          <a:p>
            <a:endParaRPr lang="en-US" dirty="0"/>
          </a:p>
        </p:txBody>
      </p:sp>
      <p:sp>
        <p:nvSpPr>
          <p:cNvPr id="5" name="Text Placeholder 4"/>
          <p:cNvSpPr>
            <a:spLocks noGrp="1"/>
          </p:cNvSpPr>
          <p:nvPr>
            <p:ph type="body" sz="quarter" idx="1"/>
          </p:nvPr>
        </p:nvSpPr>
        <p:spPr/>
        <p:txBody>
          <a:bodyPr/>
          <a:lstStyle/>
          <a:p>
            <a:r>
              <a:rPr lang="en-US" dirty="0" smtClean="0"/>
              <a:t>Description</a:t>
            </a:r>
            <a:endParaRPr lang="en-US" dirty="0"/>
          </a:p>
        </p:txBody>
      </p:sp>
      <p:sp>
        <p:nvSpPr>
          <p:cNvPr id="7" name="Text Placeholder 6"/>
          <p:cNvSpPr>
            <a:spLocks noGrp="1"/>
          </p:cNvSpPr>
          <p:nvPr>
            <p:ph type="body" sz="quarter" idx="3"/>
          </p:nvPr>
        </p:nvSpPr>
        <p:spPr/>
        <p:txBody>
          <a:bodyPr/>
          <a:lstStyle/>
          <a:p>
            <a:r>
              <a:rPr lang="en-US" dirty="0" smtClean="0"/>
              <a:t>Effects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Recreational Drugs</a:t>
            </a:r>
            <a:endParaRPr lang="en-US" dirty="0"/>
          </a:p>
        </p:txBody>
      </p:sp>
      <p:sp>
        <p:nvSpPr>
          <p:cNvPr id="3" name="Content Placeholder 2"/>
          <p:cNvSpPr>
            <a:spLocks noGrp="1"/>
          </p:cNvSpPr>
          <p:nvPr>
            <p:ph sz="quarter" idx="1"/>
          </p:nvPr>
        </p:nvSpPr>
        <p:spPr/>
        <p:txBody>
          <a:bodyPr/>
          <a:lstStyle/>
          <a:p>
            <a:r>
              <a:rPr lang="en-CA" dirty="0" smtClean="0"/>
              <a:t>Taken to alter one state of consciousness with the intention of recreating positive emotions and feelings.</a:t>
            </a:r>
          </a:p>
          <a:p>
            <a:r>
              <a:rPr lang="en-CA" dirty="0" smtClean="0"/>
              <a:t>Drugs that are taken without any medical benefit.</a:t>
            </a:r>
          </a:p>
          <a:p>
            <a:endParaRPr lang="en-US" dirty="0"/>
          </a:p>
        </p:txBody>
      </p:sp>
    </p:spTree>
    <p:extLst>
      <p:ext uri="{BB962C8B-B14F-4D97-AF65-F5344CB8AC3E}">
        <p14:creationId xmlns:p14="http://schemas.microsoft.com/office/powerpoint/2010/main" val="16691957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Drugs:</a:t>
            </a:r>
            <a:endParaRPr lang="en-US" dirty="0"/>
          </a:p>
        </p:txBody>
      </p:sp>
      <p:sp>
        <p:nvSpPr>
          <p:cNvPr id="3" name="Content Placeholder 2"/>
          <p:cNvSpPr>
            <a:spLocks noGrp="1"/>
          </p:cNvSpPr>
          <p:nvPr>
            <p:ph sz="quarter" idx="1"/>
          </p:nvPr>
        </p:nvSpPr>
        <p:spPr/>
        <p:txBody>
          <a:bodyPr/>
          <a:lstStyle/>
          <a:p>
            <a:r>
              <a:rPr lang="en-US" dirty="0" smtClean="0"/>
              <a:t>Stimulants (uppers): drugs that speed up the central nervous system and make you feel more energetic, alert and help you stay awake for long periods of time, also, decreases your appetite, make you feel euphoric</a:t>
            </a:r>
          </a:p>
          <a:p>
            <a:pPr marL="0" indent="0">
              <a:buNone/>
            </a:pPr>
            <a:r>
              <a:rPr lang="en-US" dirty="0" smtClean="0"/>
              <a:t>Ex/  cocaine, amphetamines (speed), tobacco, caffeine, Ritalin</a:t>
            </a:r>
            <a:endParaRPr lang="en-US" dirty="0"/>
          </a:p>
        </p:txBody>
      </p:sp>
    </p:spTree>
    <p:extLst>
      <p:ext uri="{BB962C8B-B14F-4D97-AF65-F5344CB8AC3E}">
        <p14:creationId xmlns:p14="http://schemas.microsoft.com/office/powerpoint/2010/main" val="24370469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Drugs</a:t>
            </a:r>
            <a:endParaRPr lang="en-US" dirty="0"/>
          </a:p>
        </p:txBody>
      </p:sp>
      <p:sp>
        <p:nvSpPr>
          <p:cNvPr id="3" name="Content Placeholder 2"/>
          <p:cNvSpPr>
            <a:spLocks noGrp="1"/>
          </p:cNvSpPr>
          <p:nvPr>
            <p:ph sz="quarter" idx="1"/>
          </p:nvPr>
        </p:nvSpPr>
        <p:spPr/>
        <p:txBody>
          <a:bodyPr/>
          <a:lstStyle/>
          <a:p>
            <a:r>
              <a:rPr lang="en-US" dirty="0" smtClean="0"/>
              <a:t>Depressants (downers): drugs that slow down the functions of the central nervous system and make you less aware of the events around you.</a:t>
            </a:r>
          </a:p>
          <a:p>
            <a:r>
              <a:rPr lang="en-US" dirty="0" smtClean="0"/>
              <a:t>Ex/ alcohol, opiates (narcotics), sedatives, tranquillizers</a:t>
            </a:r>
            <a:endParaRPr lang="en-US" dirty="0"/>
          </a:p>
        </p:txBody>
      </p:sp>
    </p:spTree>
    <p:extLst>
      <p:ext uri="{BB962C8B-B14F-4D97-AF65-F5344CB8AC3E}">
        <p14:creationId xmlns:p14="http://schemas.microsoft.com/office/powerpoint/2010/main" val="18478876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Drugs</a:t>
            </a:r>
            <a:endParaRPr lang="en-US" dirty="0"/>
          </a:p>
        </p:txBody>
      </p:sp>
      <p:sp>
        <p:nvSpPr>
          <p:cNvPr id="3" name="Content Placeholder 2"/>
          <p:cNvSpPr>
            <a:spLocks noGrp="1"/>
          </p:cNvSpPr>
          <p:nvPr>
            <p:ph sz="quarter" idx="1"/>
          </p:nvPr>
        </p:nvSpPr>
        <p:spPr/>
        <p:txBody>
          <a:bodyPr/>
          <a:lstStyle/>
          <a:p>
            <a:r>
              <a:rPr lang="en-US" dirty="0" smtClean="0"/>
              <a:t>Hallucinogens (psychedelics): drugs that distort the senses and ones awareness of perception of events.  One might see or hear things that don</a:t>
            </a:r>
            <a:r>
              <a:rPr lang="fr-FR" dirty="0" smtClean="0"/>
              <a:t>’</a:t>
            </a:r>
            <a:r>
              <a:rPr lang="en-US" dirty="0" smtClean="0"/>
              <a:t>t actually exist.</a:t>
            </a:r>
          </a:p>
          <a:p>
            <a:r>
              <a:rPr lang="en-US" dirty="0" smtClean="0"/>
              <a:t>Ex/ LSD (Acid), PCP (Angel Dust, Ketamine, Magic Mushrooms, Bath Salts)</a:t>
            </a:r>
            <a:endParaRPr lang="en-US" dirty="0"/>
          </a:p>
        </p:txBody>
      </p:sp>
    </p:spTree>
    <p:extLst>
      <p:ext uri="{BB962C8B-B14F-4D97-AF65-F5344CB8AC3E}">
        <p14:creationId xmlns:p14="http://schemas.microsoft.com/office/powerpoint/2010/main" val="3252672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Drugs</a:t>
            </a:r>
            <a:endParaRPr lang="en-US" dirty="0"/>
          </a:p>
        </p:txBody>
      </p:sp>
      <p:sp>
        <p:nvSpPr>
          <p:cNvPr id="3" name="Content Placeholder 2"/>
          <p:cNvSpPr>
            <a:spLocks noGrp="1"/>
          </p:cNvSpPr>
          <p:nvPr>
            <p:ph sz="quarter" idx="1"/>
          </p:nvPr>
        </p:nvSpPr>
        <p:spPr/>
        <p:txBody>
          <a:bodyPr/>
          <a:lstStyle/>
          <a:p>
            <a:r>
              <a:rPr lang="en-US" dirty="0" smtClean="0"/>
              <a:t>Club Drugs: used as a category based on where they’re frequently encountered.  Activities include taking different types of drugs such as Ecstasy, Ketamine, GHB, Rohypnol </a:t>
            </a:r>
            <a:endParaRPr lang="en-US" dirty="0"/>
          </a:p>
        </p:txBody>
      </p:sp>
    </p:spTree>
    <p:extLst>
      <p:ext uri="{BB962C8B-B14F-4D97-AF65-F5344CB8AC3E}">
        <p14:creationId xmlns:p14="http://schemas.microsoft.com/office/powerpoint/2010/main" val="28927731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Drug Addiction</a:t>
            </a:r>
            <a:endParaRPr lang="en-US" dirty="0"/>
          </a:p>
        </p:txBody>
      </p:sp>
      <p:sp>
        <p:nvSpPr>
          <p:cNvPr id="3" name="Content Placeholder 2"/>
          <p:cNvSpPr>
            <a:spLocks noGrp="1"/>
          </p:cNvSpPr>
          <p:nvPr>
            <p:ph sz="quarter" idx="1"/>
          </p:nvPr>
        </p:nvSpPr>
        <p:spPr/>
        <p:txBody>
          <a:bodyPr/>
          <a:lstStyle/>
          <a:p>
            <a:r>
              <a:rPr lang="en-CA" dirty="0" smtClean="0"/>
              <a:t>The physical or psychological dependence on drugs.</a:t>
            </a:r>
          </a:p>
          <a:p>
            <a:r>
              <a:rPr lang="en-CA" dirty="0" smtClean="0"/>
              <a:t>Can result </a:t>
            </a:r>
            <a:r>
              <a:rPr lang="en-CA" smtClean="0"/>
              <a:t>in withdrawal if the drug is taken away.</a:t>
            </a:r>
            <a:endParaRPr lang="en-CA" dirty="0" smtClean="0"/>
          </a:p>
          <a:p>
            <a:endParaRPr lang="en-US" dirty="0"/>
          </a:p>
        </p:txBody>
      </p:sp>
    </p:spTree>
    <p:extLst>
      <p:ext uri="{BB962C8B-B14F-4D97-AF65-F5344CB8AC3E}">
        <p14:creationId xmlns:p14="http://schemas.microsoft.com/office/powerpoint/2010/main" val="27485658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inglePerson.jpg"/>
          <p:cNvPicPr>
            <a:picLocks noChangeAspect="1"/>
          </p:cNvPicPr>
          <p:nvPr/>
        </p:nvPicPr>
        <p:blipFill>
          <a:blip r:embed="rId2"/>
          <a:stretch>
            <a:fillRect/>
          </a:stretch>
        </p:blipFill>
        <p:spPr>
          <a:xfrm>
            <a:off x="6223000" y="4635500"/>
            <a:ext cx="2921000" cy="2222500"/>
          </a:xfrm>
          <a:prstGeom prst="rect">
            <a:avLst/>
          </a:prstGeom>
        </p:spPr>
      </p:pic>
      <p:sp>
        <p:nvSpPr>
          <p:cNvPr id="4" name="Title 3"/>
          <p:cNvSpPr>
            <a:spLocks noGrp="1"/>
          </p:cNvSpPr>
          <p:nvPr>
            <p:ph type="title"/>
          </p:nvPr>
        </p:nvSpPr>
        <p:spPr/>
        <p:txBody>
          <a:bodyPr>
            <a:normAutofit fontScale="90000"/>
          </a:bodyPr>
          <a:lstStyle/>
          <a:p>
            <a:r>
              <a:rPr lang="en-US" dirty="0" smtClean="0"/>
              <a:t>Non-Physical Negative Effects of Substance Use and Abuse</a:t>
            </a:r>
            <a:endParaRPr lang="en-US" dirty="0"/>
          </a:p>
        </p:txBody>
      </p:sp>
      <p:sp>
        <p:nvSpPr>
          <p:cNvPr id="5" name="Text Placeholder 4"/>
          <p:cNvSpPr>
            <a:spLocks noGrp="1"/>
          </p:cNvSpPr>
          <p:nvPr>
            <p:ph type="body" idx="2"/>
          </p:nvPr>
        </p:nvSpPr>
        <p:spPr/>
        <p:txBody>
          <a:bodyPr vert="vert270">
            <a:normAutofit/>
          </a:bodyPr>
          <a:lstStyle/>
          <a:p>
            <a:r>
              <a:rPr lang="en-US" sz="5400" dirty="0" smtClean="0"/>
              <a:t> Personal</a:t>
            </a:r>
            <a:endParaRPr lang="en-US" sz="5400" dirty="0"/>
          </a:p>
        </p:txBody>
      </p:sp>
      <p:sp>
        <p:nvSpPr>
          <p:cNvPr id="6" name="Content Placeholder 5"/>
          <p:cNvSpPr>
            <a:spLocks noGrp="1"/>
          </p:cNvSpPr>
          <p:nvPr>
            <p:ph sz="quarter" idx="1"/>
          </p:nvPr>
        </p:nvSpPr>
        <p:spPr/>
        <p:txBody>
          <a:bodyPr>
            <a:normAutofit lnSpcReduction="10000"/>
          </a:bodyPr>
          <a:lstStyle/>
          <a:p>
            <a:r>
              <a:rPr lang="en-US" dirty="0" smtClean="0"/>
              <a:t>May get the “wrong” type of attention</a:t>
            </a:r>
          </a:p>
          <a:p>
            <a:r>
              <a:rPr lang="en-US" dirty="0" smtClean="0"/>
              <a:t>Creates problems with family</a:t>
            </a:r>
          </a:p>
          <a:p>
            <a:r>
              <a:rPr lang="en-US" dirty="0" smtClean="0"/>
              <a:t>Against family/religious values</a:t>
            </a:r>
          </a:p>
          <a:p>
            <a:r>
              <a:rPr lang="en-US" dirty="0" smtClean="0"/>
              <a:t>May lose pleasure in everyday activities</a:t>
            </a:r>
          </a:p>
          <a:p>
            <a:r>
              <a:rPr lang="en-US" dirty="0" smtClean="0"/>
              <a:t>May lose self-esteem</a:t>
            </a:r>
          </a:p>
          <a:p>
            <a:r>
              <a:rPr lang="en-US" dirty="0" smtClean="0"/>
              <a:t>May lose control of emotions</a:t>
            </a:r>
          </a:p>
          <a:p>
            <a:r>
              <a:rPr lang="en-US" dirty="0" smtClean="0"/>
              <a:t>Does not resolve family/personal problems</a:t>
            </a:r>
            <a:endParaRPr lang="en-US" dirty="0"/>
          </a:p>
        </p:txBody>
      </p:sp>
      <p:sp>
        <p:nvSpPr>
          <p:cNvPr id="10" name="TextBox 9"/>
          <p:cNvSpPr txBox="1"/>
          <p:nvPr/>
        </p:nvSpPr>
        <p:spPr>
          <a:xfrm>
            <a:off x="609600" y="4490713"/>
            <a:ext cx="3886199" cy="1529087"/>
          </a:xfrm>
          <a:prstGeom prst="rect">
            <a:avLst/>
          </a:prstGeom>
          <a:noFill/>
        </p:spPr>
        <p:txBody>
          <a:bodyPr wrap="square" rtlCol="0">
            <a:spAutoFit/>
          </a:bodyPr>
          <a:lstStyle/>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Median.thmx</Template>
  <TotalTime>5608</TotalTime>
  <Words>1070</Words>
  <Application>Microsoft Macintosh PowerPoint</Application>
  <PresentationFormat>On-screen Show (4:3)</PresentationFormat>
  <Paragraphs>176</Paragraphs>
  <Slides>24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Calibri</vt:lpstr>
      <vt:lpstr>Tw Cen MT</vt:lpstr>
      <vt:lpstr>Wingdings</vt:lpstr>
      <vt:lpstr>Wingdings 2</vt:lpstr>
      <vt:lpstr>Arial</vt:lpstr>
      <vt:lpstr>Median</vt:lpstr>
      <vt:lpstr>Substance use and abuse</vt:lpstr>
      <vt:lpstr>Drug Definitions</vt:lpstr>
      <vt:lpstr>Recreational Drugs</vt:lpstr>
      <vt:lpstr>Types of Drugs:</vt:lpstr>
      <vt:lpstr>Types of Drugs</vt:lpstr>
      <vt:lpstr>Types of Drugs</vt:lpstr>
      <vt:lpstr>Types of Drugs</vt:lpstr>
      <vt:lpstr>Drug Addiction</vt:lpstr>
      <vt:lpstr>Non-Physical Negative Effects of Substance Use and Abuse</vt:lpstr>
      <vt:lpstr>Non-Physical Negative Effects of Substance Use and Abuse</vt:lpstr>
      <vt:lpstr>Non-Physical Negative Effects of Substance Use and Abuse</vt:lpstr>
      <vt:lpstr>Non-Physical Negative Effects of Substance Use and Abuse</vt:lpstr>
      <vt:lpstr>Non-Physical Negative Effects of Substance Use and Abuse</vt:lpstr>
      <vt:lpstr>Effects of Drugs</vt:lpstr>
      <vt:lpstr>Cannabis (marijuanna, pot, grass, weed, bud)</vt:lpstr>
      <vt:lpstr>Alcohol (booze, hootch)</vt:lpstr>
      <vt:lpstr>Solvents &amp; Aerosols/Inhalants (sniff, glue, gas)</vt:lpstr>
      <vt:lpstr>Methamphetamine (speed, meth, chalk)</vt:lpstr>
      <vt:lpstr>Cocaine (coke, snow, blow, ice, rock)</vt:lpstr>
      <vt:lpstr>Rohypnol (roofies, peanuts, pappas, ro-shays)</vt:lpstr>
      <vt:lpstr>G.H.B Gamma hydroxy butyrate  (liquid ecstasy)</vt:lpstr>
      <vt:lpstr>Ketamine (Special K, Kit Kat)</vt:lpstr>
      <vt:lpstr>Ecstasy (XTC, X, E, Love Drug)</vt:lpstr>
      <vt:lpstr>Ritalin – methylphenidate (Vitamin R, Rit)</vt:lpstr>
    </vt:vector>
  </TitlesOfParts>
  <Company>Toronto Prep School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DRUGS ARE BAD</dc:title>
  <dc:creator>Andrew Costley</dc:creator>
  <cp:lastModifiedBy>Damian Douglas</cp:lastModifiedBy>
  <cp:revision>23</cp:revision>
  <dcterms:created xsi:type="dcterms:W3CDTF">2014-02-10T18:30:39Z</dcterms:created>
  <dcterms:modified xsi:type="dcterms:W3CDTF">2015-02-17T01:45:16Z</dcterms:modified>
</cp:coreProperties>
</file>